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9"/>
  </p:notesMasterIdLst>
  <p:sldIdLst>
    <p:sldId id="383" r:id="rId2"/>
    <p:sldId id="480" r:id="rId3"/>
    <p:sldId id="481" r:id="rId4"/>
    <p:sldId id="482" r:id="rId5"/>
    <p:sldId id="483" r:id="rId6"/>
    <p:sldId id="484" r:id="rId7"/>
    <p:sldId id="485" r:id="rId8"/>
    <p:sldId id="486" r:id="rId9"/>
    <p:sldId id="487" r:id="rId10"/>
    <p:sldId id="449" r:id="rId11"/>
    <p:sldId id="471" r:id="rId12"/>
    <p:sldId id="469" r:id="rId13"/>
    <p:sldId id="472" r:id="rId14"/>
    <p:sldId id="439" r:id="rId15"/>
    <p:sldId id="473" r:id="rId16"/>
    <p:sldId id="470" r:id="rId17"/>
    <p:sldId id="475" r:id="rId18"/>
    <p:sldId id="488" r:id="rId19"/>
    <p:sldId id="489" r:id="rId20"/>
    <p:sldId id="490" r:id="rId21"/>
    <p:sldId id="491" r:id="rId22"/>
    <p:sldId id="492" r:id="rId23"/>
    <p:sldId id="493" r:id="rId24"/>
    <p:sldId id="456" r:id="rId25"/>
    <p:sldId id="458" r:id="rId26"/>
    <p:sldId id="460" r:id="rId27"/>
    <p:sldId id="461" r:id="rId28"/>
    <p:sldId id="476" r:id="rId29"/>
    <p:sldId id="462" r:id="rId30"/>
    <p:sldId id="477" r:id="rId31"/>
    <p:sldId id="463" r:id="rId32"/>
    <p:sldId id="464" r:id="rId33"/>
    <p:sldId id="465" r:id="rId34"/>
    <p:sldId id="478" r:id="rId35"/>
    <p:sldId id="479" r:id="rId36"/>
    <p:sldId id="468" r:id="rId37"/>
    <p:sldId id="403" r:id="rId38"/>
  </p:sldIdLst>
  <p:sldSz cx="9144000" cy="6858000" type="screen4x3"/>
  <p:notesSz cx="6858000" cy="9144000"/>
  <p:defaultTextStyle>
    <a:defPPr>
      <a:defRPr lang="zh-CN"/>
    </a:defPPr>
    <a:lvl1pPr marL="0" algn="l" defTabSz="913520" rtl="0" eaLnBrk="1" latinLnBrk="0" hangingPunct="1">
      <a:defRPr sz="1800" kern="1200">
        <a:solidFill>
          <a:schemeClr val="tx1"/>
        </a:solidFill>
        <a:latin typeface="+mn-lt"/>
        <a:ea typeface="+mn-ea"/>
        <a:cs typeface="+mn-cs"/>
      </a:defRPr>
    </a:lvl1pPr>
    <a:lvl2pPr marL="456760" algn="l" defTabSz="913520" rtl="0" eaLnBrk="1" latinLnBrk="0" hangingPunct="1">
      <a:defRPr sz="1800" kern="1200">
        <a:solidFill>
          <a:schemeClr val="tx1"/>
        </a:solidFill>
        <a:latin typeface="+mn-lt"/>
        <a:ea typeface="+mn-ea"/>
        <a:cs typeface="+mn-cs"/>
      </a:defRPr>
    </a:lvl2pPr>
    <a:lvl3pPr marL="913520" algn="l" defTabSz="913520" rtl="0" eaLnBrk="1" latinLnBrk="0" hangingPunct="1">
      <a:defRPr sz="1800" kern="1200">
        <a:solidFill>
          <a:schemeClr val="tx1"/>
        </a:solidFill>
        <a:latin typeface="+mn-lt"/>
        <a:ea typeface="+mn-ea"/>
        <a:cs typeface="+mn-cs"/>
      </a:defRPr>
    </a:lvl3pPr>
    <a:lvl4pPr marL="1370281" algn="l" defTabSz="913520" rtl="0" eaLnBrk="1" latinLnBrk="0" hangingPunct="1">
      <a:defRPr sz="1800" kern="1200">
        <a:solidFill>
          <a:schemeClr val="tx1"/>
        </a:solidFill>
        <a:latin typeface="+mn-lt"/>
        <a:ea typeface="+mn-ea"/>
        <a:cs typeface="+mn-cs"/>
      </a:defRPr>
    </a:lvl4pPr>
    <a:lvl5pPr marL="1827041" algn="l" defTabSz="913520" rtl="0" eaLnBrk="1" latinLnBrk="0" hangingPunct="1">
      <a:defRPr sz="1800" kern="1200">
        <a:solidFill>
          <a:schemeClr val="tx1"/>
        </a:solidFill>
        <a:latin typeface="+mn-lt"/>
        <a:ea typeface="+mn-ea"/>
        <a:cs typeface="+mn-cs"/>
      </a:defRPr>
    </a:lvl5pPr>
    <a:lvl6pPr marL="2283805" algn="l" defTabSz="913520" rtl="0" eaLnBrk="1" latinLnBrk="0" hangingPunct="1">
      <a:defRPr sz="1800" kern="1200">
        <a:solidFill>
          <a:schemeClr val="tx1"/>
        </a:solidFill>
        <a:latin typeface="+mn-lt"/>
        <a:ea typeface="+mn-ea"/>
        <a:cs typeface="+mn-cs"/>
      </a:defRPr>
    </a:lvl6pPr>
    <a:lvl7pPr marL="2740568" algn="l" defTabSz="913520" rtl="0" eaLnBrk="1" latinLnBrk="0" hangingPunct="1">
      <a:defRPr sz="1800" kern="1200">
        <a:solidFill>
          <a:schemeClr val="tx1"/>
        </a:solidFill>
        <a:latin typeface="+mn-lt"/>
        <a:ea typeface="+mn-ea"/>
        <a:cs typeface="+mn-cs"/>
      </a:defRPr>
    </a:lvl7pPr>
    <a:lvl8pPr marL="3197328" algn="l" defTabSz="913520" rtl="0" eaLnBrk="1" latinLnBrk="0" hangingPunct="1">
      <a:defRPr sz="1800" kern="1200">
        <a:solidFill>
          <a:schemeClr val="tx1"/>
        </a:solidFill>
        <a:latin typeface="+mn-lt"/>
        <a:ea typeface="+mn-ea"/>
        <a:cs typeface="+mn-cs"/>
      </a:defRPr>
    </a:lvl8pPr>
    <a:lvl9pPr marL="3654091" algn="l" defTabSz="91352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97422" autoAdjust="0"/>
  </p:normalViewPr>
  <p:slideViewPr>
    <p:cSldViewPr>
      <p:cViewPr>
        <p:scale>
          <a:sx n="100" d="100"/>
          <a:sy n="100" d="100"/>
        </p:scale>
        <p:origin x="-336" y="8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5B85E34-61B0-4502-8943-E13CA4577C38}" type="doc">
      <dgm:prSet loTypeId="urn:microsoft.com/office/officeart/2005/8/layout/hierarchy3" loCatId="list" qsTypeId="urn:microsoft.com/office/officeart/2005/8/quickstyle/simple4" qsCatId="simple" csTypeId="urn:microsoft.com/office/officeart/2005/8/colors/accent4_2" csCatId="accent4" phldr="1"/>
      <dgm:spPr/>
      <dgm:t>
        <a:bodyPr/>
        <a:lstStyle/>
        <a:p>
          <a:endParaRPr lang="zh-CN" altLang="en-US"/>
        </a:p>
      </dgm:t>
    </dgm:pt>
    <dgm:pt modelId="{4405C09F-8CE5-4FA0-9071-9B61E23CA267}">
      <dgm:prSet phldrT="[文本]" custT="1"/>
      <dgm:spPr/>
      <dgm:t>
        <a:bodyPr/>
        <a:lstStyle/>
        <a:p>
          <a:r>
            <a:rPr lang="en-US" altLang="zh-CN" sz="1400" b="1" dirty="0" smtClean="0">
              <a:latin typeface="微软雅黑" pitchFamily="34" charset="-122"/>
              <a:ea typeface="微软雅黑" pitchFamily="34" charset="-122"/>
            </a:rPr>
            <a:t>3. </a:t>
          </a:r>
          <a:r>
            <a:rPr lang="zh-CN" sz="1400" dirty="0" smtClean="0"/>
            <a:t>消息服务</a:t>
          </a:r>
          <a:endParaRPr lang="zh-CN" altLang="en-US" sz="1400" dirty="0"/>
        </a:p>
      </dgm:t>
    </dgm:pt>
    <dgm:pt modelId="{16248133-1B20-421E-9C66-6573713794FE}" type="parTrans" cxnId="{5F9E193F-A64B-460E-8878-AC9E329AC247}">
      <dgm:prSet/>
      <dgm:spPr/>
      <dgm:t>
        <a:bodyPr/>
        <a:lstStyle/>
        <a:p>
          <a:endParaRPr lang="zh-CN" altLang="en-US"/>
        </a:p>
      </dgm:t>
    </dgm:pt>
    <dgm:pt modelId="{9F933894-43C2-463B-9A90-F09DADB89CD2}" type="sibTrans" cxnId="{5F9E193F-A64B-460E-8878-AC9E329AC247}">
      <dgm:prSet/>
      <dgm:spPr/>
      <dgm:t>
        <a:bodyPr/>
        <a:lstStyle/>
        <a:p>
          <a:endParaRPr lang="zh-CN" altLang="en-US"/>
        </a:p>
      </dgm:t>
    </dgm:pt>
    <dgm:pt modelId="{9E949501-A10D-4689-990C-AAA0559BCEE5}">
      <dgm:prSet phldrT="[文本]" custT="1"/>
      <dgm:spPr/>
      <dgm:t>
        <a:bodyPr/>
        <a:lstStyle/>
        <a:p>
          <a:r>
            <a:rPr lang="en-US" altLang="zh-CN" sz="1400" b="1" dirty="0" smtClean="0">
              <a:latin typeface="微软雅黑" pitchFamily="34" charset="-122"/>
              <a:ea typeface="微软雅黑" pitchFamily="34" charset="-122"/>
            </a:rPr>
            <a:t>5. </a:t>
          </a:r>
          <a:r>
            <a:rPr lang="zh-CN" sz="1400" dirty="0" smtClean="0"/>
            <a:t>数据整合</a:t>
          </a:r>
          <a:endParaRPr lang="zh-CN" altLang="en-US" sz="1400" b="1" dirty="0" smtClean="0">
            <a:latin typeface="微软雅黑" pitchFamily="34" charset="-122"/>
            <a:ea typeface="微软雅黑" pitchFamily="34" charset="-122"/>
          </a:endParaRPr>
        </a:p>
      </dgm:t>
    </dgm:pt>
    <dgm:pt modelId="{69267CDD-5508-4136-BC92-549741C71308}" type="parTrans" cxnId="{CA998D76-CFBE-42CA-8713-7605492EAA66}">
      <dgm:prSet/>
      <dgm:spPr/>
      <dgm:t>
        <a:bodyPr/>
        <a:lstStyle/>
        <a:p>
          <a:endParaRPr lang="zh-CN" altLang="en-US"/>
        </a:p>
      </dgm:t>
    </dgm:pt>
    <dgm:pt modelId="{81292307-E7BE-47FD-AD70-AD3AC44D853B}" type="sibTrans" cxnId="{CA998D76-CFBE-42CA-8713-7605492EAA66}">
      <dgm:prSet/>
      <dgm:spPr/>
      <dgm:t>
        <a:bodyPr/>
        <a:lstStyle/>
        <a:p>
          <a:endParaRPr lang="zh-CN" altLang="en-US"/>
        </a:p>
      </dgm:t>
    </dgm:pt>
    <dgm:pt modelId="{1BCEA1B1-B9CE-4AD4-86C4-1DABEB7232AF}">
      <dgm:prSet custT="1"/>
      <dgm:spPr/>
      <dgm:t>
        <a:bodyPr/>
        <a:lstStyle/>
        <a:p>
          <a:r>
            <a:rPr lang="en-US" altLang="zh-CN" sz="1400" b="1" dirty="0" smtClean="0">
              <a:latin typeface="微软雅黑" pitchFamily="34" charset="-122"/>
              <a:ea typeface="微软雅黑" pitchFamily="34" charset="-122"/>
            </a:rPr>
            <a:t>4. </a:t>
          </a:r>
          <a:r>
            <a:rPr lang="zh-CN" sz="1400" dirty="0" smtClean="0"/>
            <a:t>文件存储</a:t>
          </a:r>
          <a:endParaRPr lang="zh-CN" altLang="en-US" sz="1400" b="1" dirty="0" smtClean="0">
            <a:latin typeface="微软雅黑" pitchFamily="34" charset="-122"/>
            <a:ea typeface="微软雅黑" pitchFamily="34" charset="-122"/>
          </a:endParaRPr>
        </a:p>
      </dgm:t>
    </dgm:pt>
    <dgm:pt modelId="{FA34E65C-3545-4322-A33B-0EA0179C1F7D}" type="parTrans" cxnId="{858241E4-6D4E-4A35-A6C1-3C6EC514E22E}">
      <dgm:prSet/>
      <dgm:spPr/>
      <dgm:t>
        <a:bodyPr/>
        <a:lstStyle/>
        <a:p>
          <a:endParaRPr lang="zh-CN" altLang="en-US"/>
        </a:p>
      </dgm:t>
    </dgm:pt>
    <dgm:pt modelId="{CF3062B4-43F2-49E9-8139-E00B4CE7E010}" type="sibTrans" cxnId="{858241E4-6D4E-4A35-A6C1-3C6EC514E22E}">
      <dgm:prSet/>
      <dgm:spPr/>
      <dgm:t>
        <a:bodyPr/>
        <a:lstStyle/>
        <a:p>
          <a:endParaRPr lang="zh-CN" altLang="en-US"/>
        </a:p>
      </dgm:t>
    </dgm:pt>
    <dgm:pt modelId="{5E22383E-98BB-408D-812C-F88665F1177B}">
      <dgm:prSet custT="1"/>
      <dgm:spPr/>
      <dgm:t>
        <a:bodyPr/>
        <a:lstStyle/>
        <a:p>
          <a:r>
            <a:rPr lang="en-US" altLang="zh-CN" sz="1100" b="1" dirty="0" smtClean="0">
              <a:latin typeface="微软雅黑" pitchFamily="34" charset="-122"/>
              <a:ea typeface="微软雅黑" pitchFamily="34" charset="-122"/>
            </a:rPr>
            <a:t>1</a:t>
          </a:r>
          <a:r>
            <a:rPr lang="en-US" altLang="zh-CN" sz="1400" b="1" dirty="0" smtClean="0">
              <a:latin typeface="微软雅黑" pitchFamily="34" charset="-122"/>
              <a:ea typeface="微软雅黑" pitchFamily="34" charset="-122"/>
            </a:rPr>
            <a:t>. </a:t>
          </a:r>
          <a:r>
            <a:rPr lang="zh-CN" sz="1400" dirty="0" smtClean="0"/>
            <a:t>缓存服务</a:t>
          </a:r>
          <a:endParaRPr lang="zh-CN" altLang="en-US" sz="1400" dirty="0"/>
        </a:p>
      </dgm:t>
    </dgm:pt>
    <dgm:pt modelId="{7B8D9BDC-8EB1-425F-A7AE-D65333E85952}" type="parTrans" cxnId="{0FBD2BD8-B292-4BF1-A02C-7C113060F9D7}">
      <dgm:prSet/>
      <dgm:spPr/>
      <dgm:t>
        <a:bodyPr/>
        <a:lstStyle/>
        <a:p>
          <a:endParaRPr lang="zh-CN" altLang="en-US"/>
        </a:p>
      </dgm:t>
    </dgm:pt>
    <dgm:pt modelId="{036EB38E-BCBC-4D01-AFD2-0CFFFA60AABB}" type="sibTrans" cxnId="{0FBD2BD8-B292-4BF1-A02C-7C113060F9D7}">
      <dgm:prSet/>
      <dgm:spPr/>
      <dgm:t>
        <a:bodyPr/>
        <a:lstStyle/>
        <a:p>
          <a:endParaRPr lang="zh-CN" altLang="en-US"/>
        </a:p>
      </dgm:t>
    </dgm:pt>
    <dgm:pt modelId="{EAA718D6-4431-4B9C-BFBF-884A7D001153}">
      <dgm:prSet custT="1"/>
      <dgm:spPr/>
      <dgm:t>
        <a:bodyPr/>
        <a:lstStyle/>
        <a:p>
          <a:r>
            <a:rPr lang="en-US" altLang="zh-CN" sz="1400" b="1" dirty="0" smtClean="0">
              <a:latin typeface="微软雅黑" pitchFamily="34" charset="-122"/>
              <a:ea typeface="微软雅黑" pitchFamily="34" charset="-122"/>
            </a:rPr>
            <a:t>2. </a:t>
          </a:r>
          <a:r>
            <a:rPr lang="zh-CN" sz="1400" dirty="0" smtClean="0"/>
            <a:t>配置管理</a:t>
          </a:r>
          <a:endParaRPr lang="zh-CN" altLang="en-US" sz="1400" b="1" dirty="0" smtClean="0">
            <a:latin typeface="微软雅黑" pitchFamily="34" charset="-122"/>
            <a:ea typeface="微软雅黑" pitchFamily="34" charset="-122"/>
          </a:endParaRPr>
        </a:p>
      </dgm:t>
    </dgm:pt>
    <dgm:pt modelId="{1F537713-ADBE-4CBE-9A26-D6F12C16423F}" type="parTrans" cxnId="{6BE7E7EE-88AB-46D9-8338-1A4E5B4679A2}">
      <dgm:prSet/>
      <dgm:spPr/>
      <dgm:t>
        <a:bodyPr/>
        <a:lstStyle/>
        <a:p>
          <a:endParaRPr lang="zh-CN" altLang="en-US"/>
        </a:p>
      </dgm:t>
    </dgm:pt>
    <dgm:pt modelId="{CFA00EDB-A80F-4F16-B301-B9A5FC625AA2}" type="sibTrans" cxnId="{6BE7E7EE-88AB-46D9-8338-1A4E5B4679A2}">
      <dgm:prSet/>
      <dgm:spPr/>
      <dgm:t>
        <a:bodyPr/>
        <a:lstStyle/>
        <a:p>
          <a:endParaRPr lang="zh-CN" altLang="en-US"/>
        </a:p>
      </dgm:t>
    </dgm:pt>
    <dgm:pt modelId="{B97A8340-2615-40D9-8D45-0F0EECA21B08}" type="pres">
      <dgm:prSet presAssocID="{A5B85E34-61B0-4502-8943-E13CA4577C38}" presName="diagram" presStyleCnt="0">
        <dgm:presLayoutVars>
          <dgm:chPref val="1"/>
          <dgm:dir/>
          <dgm:animOne val="branch"/>
          <dgm:animLvl val="lvl"/>
          <dgm:resizeHandles/>
        </dgm:presLayoutVars>
      </dgm:prSet>
      <dgm:spPr/>
      <dgm:t>
        <a:bodyPr/>
        <a:lstStyle/>
        <a:p>
          <a:endParaRPr lang="zh-CN" altLang="en-US"/>
        </a:p>
      </dgm:t>
    </dgm:pt>
    <dgm:pt modelId="{7B68F95D-245E-4A6C-A510-217C16188EBE}" type="pres">
      <dgm:prSet presAssocID="{5E22383E-98BB-408D-812C-F88665F1177B}" presName="root" presStyleCnt="0"/>
      <dgm:spPr/>
    </dgm:pt>
    <dgm:pt modelId="{517402B5-1EFD-434E-A3BF-6458BE40EE7C}" type="pres">
      <dgm:prSet presAssocID="{5E22383E-98BB-408D-812C-F88665F1177B}" presName="rootComposite" presStyleCnt="0"/>
      <dgm:spPr/>
    </dgm:pt>
    <dgm:pt modelId="{A5E33907-9949-483D-B13F-374CA5AF9985}" type="pres">
      <dgm:prSet presAssocID="{5E22383E-98BB-408D-812C-F88665F1177B}" presName="rootText" presStyleLbl="node1" presStyleIdx="0" presStyleCnt="5" custScaleX="116120" custLinFactNeighborX="-3258"/>
      <dgm:spPr/>
      <dgm:t>
        <a:bodyPr/>
        <a:lstStyle/>
        <a:p>
          <a:endParaRPr lang="zh-CN" altLang="en-US"/>
        </a:p>
      </dgm:t>
    </dgm:pt>
    <dgm:pt modelId="{67B9B2CC-3E4A-4785-9DAA-6D81FEF1AA11}" type="pres">
      <dgm:prSet presAssocID="{5E22383E-98BB-408D-812C-F88665F1177B}" presName="rootConnector" presStyleLbl="node1" presStyleIdx="0" presStyleCnt="5"/>
      <dgm:spPr/>
      <dgm:t>
        <a:bodyPr/>
        <a:lstStyle/>
        <a:p>
          <a:endParaRPr lang="zh-CN" altLang="en-US"/>
        </a:p>
      </dgm:t>
    </dgm:pt>
    <dgm:pt modelId="{AE80CEC3-50DB-41E5-B233-BEAA2A777C67}" type="pres">
      <dgm:prSet presAssocID="{5E22383E-98BB-408D-812C-F88665F1177B}" presName="childShape" presStyleCnt="0"/>
      <dgm:spPr/>
    </dgm:pt>
    <dgm:pt modelId="{E0995290-493F-4B45-AD81-70E370CB11D8}" type="pres">
      <dgm:prSet presAssocID="{EAA718D6-4431-4B9C-BFBF-884A7D001153}" presName="root" presStyleCnt="0"/>
      <dgm:spPr/>
    </dgm:pt>
    <dgm:pt modelId="{50AD544F-2B43-4857-9867-E0CEF8E9CF5A}" type="pres">
      <dgm:prSet presAssocID="{EAA718D6-4431-4B9C-BFBF-884A7D001153}" presName="rootComposite" presStyleCnt="0"/>
      <dgm:spPr/>
    </dgm:pt>
    <dgm:pt modelId="{A3BA9E0E-C147-4950-90A0-E085C34E4876}" type="pres">
      <dgm:prSet presAssocID="{EAA718D6-4431-4B9C-BFBF-884A7D001153}" presName="rootText" presStyleLbl="node1" presStyleIdx="1" presStyleCnt="5"/>
      <dgm:spPr/>
      <dgm:t>
        <a:bodyPr/>
        <a:lstStyle/>
        <a:p>
          <a:endParaRPr lang="zh-CN" altLang="en-US"/>
        </a:p>
      </dgm:t>
    </dgm:pt>
    <dgm:pt modelId="{F02107A0-488B-47DA-88A0-80AD40EFBC72}" type="pres">
      <dgm:prSet presAssocID="{EAA718D6-4431-4B9C-BFBF-884A7D001153}" presName="rootConnector" presStyleLbl="node1" presStyleIdx="1" presStyleCnt="5"/>
      <dgm:spPr/>
      <dgm:t>
        <a:bodyPr/>
        <a:lstStyle/>
        <a:p>
          <a:endParaRPr lang="zh-CN" altLang="en-US"/>
        </a:p>
      </dgm:t>
    </dgm:pt>
    <dgm:pt modelId="{B546AD2B-E4E2-45B1-9568-AF6C04E1E4E7}" type="pres">
      <dgm:prSet presAssocID="{EAA718D6-4431-4B9C-BFBF-884A7D001153}" presName="childShape" presStyleCnt="0"/>
      <dgm:spPr/>
    </dgm:pt>
    <dgm:pt modelId="{9F92C629-4926-43B1-94C1-5044552907CE}" type="pres">
      <dgm:prSet presAssocID="{4405C09F-8CE5-4FA0-9071-9B61E23CA267}" presName="root" presStyleCnt="0"/>
      <dgm:spPr/>
    </dgm:pt>
    <dgm:pt modelId="{3DBD1EB7-F98E-4E3F-B956-E73924C18909}" type="pres">
      <dgm:prSet presAssocID="{4405C09F-8CE5-4FA0-9071-9B61E23CA267}" presName="rootComposite" presStyleCnt="0"/>
      <dgm:spPr/>
    </dgm:pt>
    <dgm:pt modelId="{D6C09959-01E7-484B-9CEC-5301F8DD9017}" type="pres">
      <dgm:prSet presAssocID="{4405C09F-8CE5-4FA0-9071-9B61E23CA267}" presName="rootText" presStyleLbl="node1" presStyleIdx="2" presStyleCnt="5"/>
      <dgm:spPr/>
      <dgm:t>
        <a:bodyPr/>
        <a:lstStyle/>
        <a:p>
          <a:endParaRPr lang="zh-CN" altLang="en-US"/>
        </a:p>
      </dgm:t>
    </dgm:pt>
    <dgm:pt modelId="{EE202104-0A69-4B6B-B8BA-EE0E326E88D2}" type="pres">
      <dgm:prSet presAssocID="{4405C09F-8CE5-4FA0-9071-9B61E23CA267}" presName="rootConnector" presStyleLbl="node1" presStyleIdx="2" presStyleCnt="5"/>
      <dgm:spPr/>
      <dgm:t>
        <a:bodyPr/>
        <a:lstStyle/>
        <a:p>
          <a:endParaRPr lang="zh-CN" altLang="en-US"/>
        </a:p>
      </dgm:t>
    </dgm:pt>
    <dgm:pt modelId="{C0B15A6B-2D17-4808-8E76-B5421B567C4A}" type="pres">
      <dgm:prSet presAssocID="{4405C09F-8CE5-4FA0-9071-9B61E23CA267}" presName="childShape" presStyleCnt="0"/>
      <dgm:spPr/>
    </dgm:pt>
    <dgm:pt modelId="{202D0C72-D3AC-4889-99CA-39E1D12BE3A8}" type="pres">
      <dgm:prSet presAssocID="{1BCEA1B1-B9CE-4AD4-86C4-1DABEB7232AF}" presName="root" presStyleCnt="0"/>
      <dgm:spPr/>
    </dgm:pt>
    <dgm:pt modelId="{B179F67C-FEC2-4E76-9779-9F15FE69BFA3}" type="pres">
      <dgm:prSet presAssocID="{1BCEA1B1-B9CE-4AD4-86C4-1DABEB7232AF}" presName="rootComposite" presStyleCnt="0"/>
      <dgm:spPr/>
    </dgm:pt>
    <dgm:pt modelId="{F9779221-BDB1-47A4-B102-219E155C277E}" type="pres">
      <dgm:prSet presAssocID="{1BCEA1B1-B9CE-4AD4-86C4-1DABEB7232AF}" presName="rootText" presStyleLbl="node1" presStyleIdx="3" presStyleCnt="5"/>
      <dgm:spPr/>
      <dgm:t>
        <a:bodyPr/>
        <a:lstStyle/>
        <a:p>
          <a:endParaRPr lang="zh-CN" altLang="en-US"/>
        </a:p>
      </dgm:t>
    </dgm:pt>
    <dgm:pt modelId="{A2C1E99C-076B-4996-ADB4-692A007F286D}" type="pres">
      <dgm:prSet presAssocID="{1BCEA1B1-B9CE-4AD4-86C4-1DABEB7232AF}" presName="rootConnector" presStyleLbl="node1" presStyleIdx="3" presStyleCnt="5"/>
      <dgm:spPr/>
      <dgm:t>
        <a:bodyPr/>
        <a:lstStyle/>
        <a:p>
          <a:endParaRPr lang="zh-CN" altLang="en-US"/>
        </a:p>
      </dgm:t>
    </dgm:pt>
    <dgm:pt modelId="{B43FBC29-CF0A-42E5-9E78-C0B67380F784}" type="pres">
      <dgm:prSet presAssocID="{1BCEA1B1-B9CE-4AD4-86C4-1DABEB7232AF}" presName="childShape" presStyleCnt="0"/>
      <dgm:spPr/>
    </dgm:pt>
    <dgm:pt modelId="{8E99F307-68FA-4972-B76F-27C592F35995}" type="pres">
      <dgm:prSet presAssocID="{9E949501-A10D-4689-990C-AAA0559BCEE5}" presName="root" presStyleCnt="0"/>
      <dgm:spPr/>
    </dgm:pt>
    <dgm:pt modelId="{AB2F0309-373C-4D52-9494-21677A6BD4A9}" type="pres">
      <dgm:prSet presAssocID="{9E949501-A10D-4689-990C-AAA0559BCEE5}" presName="rootComposite" presStyleCnt="0"/>
      <dgm:spPr/>
    </dgm:pt>
    <dgm:pt modelId="{B27EB080-B592-4DE2-BD53-18BE7E09A7E7}" type="pres">
      <dgm:prSet presAssocID="{9E949501-A10D-4689-990C-AAA0559BCEE5}" presName="rootText" presStyleLbl="node1" presStyleIdx="4" presStyleCnt="5"/>
      <dgm:spPr/>
      <dgm:t>
        <a:bodyPr/>
        <a:lstStyle/>
        <a:p>
          <a:endParaRPr lang="zh-CN" altLang="en-US"/>
        </a:p>
      </dgm:t>
    </dgm:pt>
    <dgm:pt modelId="{66EECCB3-3417-4788-92B4-ADEE2ADCA5DB}" type="pres">
      <dgm:prSet presAssocID="{9E949501-A10D-4689-990C-AAA0559BCEE5}" presName="rootConnector" presStyleLbl="node1" presStyleIdx="4" presStyleCnt="5"/>
      <dgm:spPr/>
      <dgm:t>
        <a:bodyPr/>
        <a:lstStyle/>
        <a:p>
          <a:endParaRPr lang="zh-CN" altLang="en-US"/>
        </a:p>
      </dgm:t>
    </dgm:pt>
    <dgm:pt modelId="{30221E1F-70D1-4E88-8B04-16975782EE27}" type="pres">
      <dgm:prSet presAssocID="{9E949501-A10D-4689-990C-AAA0559BCEE5}" presName="childShape" presStyleCnt="0"/>
      <dgm:spPr/>
    </dgm:pt>
  </dgm:ptLst>
  <dgm:cxnLst>
    <dgm:cxn modelId="{E86BD8E8-39D6-4F9D-931E-E3E8625B96F1}" type="presOf" srcId="{9E949501-A10D-4689-990C-AAA0559BCEE5}" destId="{66EECCB3-3417-4788-92B4-ADEE2ADCA5DB}" srcOrd="1" destOrd="0" presId="urn:microsoft.com/office/officeart/2005/8/layout/hierarchy3"/>
    <dgm:cxn modelId="{F3EE45C1-ED3B-4D62-B685-858870C1A9F6}" type="presOf" srcId="{A5B85E34-61B0-4502-8943-E13CA4577C38}" destId="{B97A8340-2615-40D9-8D45-0F0EECA21B08}" srcOrd="0" destOrd="0" presId="urn:microsoft.com/office/officeart/2005/8/layout/hierarchy3"/>
    <dgm:cxn modelId="{9C7D854F-C917-4B82-8112-1D5C7E0F37C1}" type="presOf" srcId="{EAA718D6-4431-4B9C-BFBF-884A7D001153}" destId="{A3BA9E0E-C147-4950-90A0-E085C34E4876}" srcOrd="0" destOrd="0" presId="urn:microsoft.com/office/officeart/2005/8/layout/hierarchy3"/>
    <dgm:cxn modelId="{251033DA-6CC6-4D61-BCC4-3E6B70A6FE33}" type="presOf" srcId="{5E22383E-98BB-408D-812C-F88665F1177B}" destId="{A5E33907-9949-483D-B13F-374CA5AF9985}" srcOrd="0" destOrd="0" presId="urn:microsoft.com/office/officeart/2005/8/layout/hierarchy3"/>
    <dgm:cxn modelId="{5F9E193F-A64B-460E-8878-AC9E329AC247}" srcId="{A5B85E34-61B0-4502-8943-E13CA4577C38}" destId="{4405C09F-8CE5-4FA0-9071-9B61E23CA267}" srcOrd="2" destOrd="0" parTransId="{16248133-1B20-421E-9C66-6573713794FE}" sibTransId="{9F933894-43C2-463B-9A90-F09DADB89CD2}"/>
    <dgm:cxn modelId="{37D6E436-065C-41C5-B9EF-E474D9E4B5F9}" type="presOf" srcId="{4405C09F-8CE5-4FA0-9071-9B61E23CA267}" destId="{EE202104-0A69-4B6B-B8BA-EE0E326E88D2}" srcOrd="1" destOrd="0" presId="urn:microsoft.com/office/officeart/2005/8/layout/hierarchy3"/>
    <dgm:cxn modelId="{6BE7E7EE-88AB-46D9-8338-1A4E5B4679A2}" srcId="{A5B85E34-61B0-4502-8943-E13CA4577C38}" destId="{EAA718D6-4431-4B9C-BFBF-884A7D001153}" srcOrd="1" destOrd="0" parTransId="{1F537713-ADBE-4CBE-9A26-D6F12C16423F}" sibTransId="{CFA00EDB-A80F-4F16-B301-B9A5FC625AA2}"/>
    <dgm:cxn modelId="{C70CD8E9-8D36-42C5-BA95-6E156E8AC98C}" type="presOf" srcId="{1BCEA1B1-B9CE-4AD4-86C4-1DABEB7232AF}" destId="{F9779221-BDB1-47A4-B102-219E155C277E}" srcOrd="0" destOrd="0" presId="urn:microsoft.com/office/officeart/2005/8/layout/hierarchy3"/>
    <dgm:cxn modelId="{09618FA6-28B9-4FC4-A254-03E6C61AED10}" type="presOf" srcId="{9E949501-A10D-4689-990C-AAA0559BCEE5}" destId="{B27EB080-B592-4DE2-BD53-18BE7E09A7E7}" srcOrd="0" destOrd="0" presId="urn:microsoft.com/office/officeart/2005/8/layout/hierarchy3"/>
    <dgm:cxn modelId="{858241E4-6D4E-4A35-A6C1-3C6EC514E22E}" srcId="{A5B85E34-61B0-4502-8943-E13CA4577C38}" destId="{1BCEA1B1-B9CE-4AD4-86C4-1DABEB7232AF}" srcOrd="3" destOrd="0" parTransId="{FA34E65C-3545-4322-A33B-0EA0179C1F7D}" sibTransId="{CF3062B4-43F2-49E9-8139-E00B4CE7E010}"/>
    <dgm:cxn modelId="{7947B350-4E7A-4862-BAD2-BD5EA2F4067C}" type="presOf" srcId="{EAA718D6-4431-4B9C-BFBF-884A7D001153}" destId="{F02107A0-488B-47DA-88A0-80AD40EFBC72}" srcOrd="1" destOrd="0" presId="urn:microsoft.com/office/officeart/2005/8/layout/hierarchy3"/>
    <dgm:cxn modelId="{C8BBF09D-01D6-41DB-8ADA-02FC7C2056E9}" type="presOf" srcId="{4405C09F-8CE5-4FA0-9071-9B61E23CA267}" destId="{D6C09959-01E7-484B-9CEC-5301F8DD9017}" srcOrd="0" destOrd="0" presId="urn:microsoft.com/office/officeart/2005/8/layout/hierarchy3"/>
    <dgm:cxn modelId="{DB3FEAEC-2ED6-4D5A-82B6-16D00D1A0904}" type="presOf" srcId="{5E22383E-98BB-408D-812C-F88665F1177B}" destId="{67B9B2CC-3E4A-4785-9DAA-6D81FEF1AA11}" srcOrd="1" destOrd="0" presId="urn:microsoft.com/office/officeart/2005/8/layout/hierarchy3"/>
    <dgm:cxn modelId="{0FBD2BD8-B292-4BF1-A02C-7C113060F9D7}" srcId="{A5B85E34-61B0-4502-8943-E13CA4577C38}" destId="{5E22383E-98BB-408D-812C-F88665F1177B}" srcOrd="0" destOrd="0" parTransId="{7B8D9BDC-8EB1-425F-A7AE-D65333E85952}" sibTransId="{036EB38E-BCBC-4D01-AFD2-0CFFFA60AABB}"/>
    <dgm:cxn modelId="{CA998D76-CFBE-42CA-8713-7605492EAA66}" srcId="{A5B85E34-61B0-4502-8943-E13CA4577C38}" destId="{9E949501-A10D-4689-990C-AAA0559BCEE5}" srcOrd="4" destOrd="0" parTransId="{69267CDD-5508-4136-BC92-549741C71308}" sibTransId="{81292307-E7BE-47FD-AD70-AD3AC44D853B}"/>
    <dgm:cxn modelId="{236816CF-1A6A-4481-9BD9-953C14656597}" type="presOf" srcId="{1BCEA1B1-B9CE-4AD4-86C4-1DABEB7232AF}" destId="{A2C1E99C-076B-4996-ADB4-692A007F286D}" srcOrd="1" destOrd="0" presId="urn:microsoft.com/office/officeart/2005/8/layout/hierarchy3"/>
    <dgm:cxn modelId="{462394F4-BF24-4F66-B98F-0AA050A8FB53}" type="presParOf" srcId="{B97A8340-2615-40D9-8D45-0F0EECA21B08}" destId="{7B68F95D-245E-4A6C-A510-217C16188EBE}" srcOrd="0" destOrd="0" presId="urn:microsoft.com/office/officeart/2005/8/layout/hierarchy3"/>
    <dgm:cxn modelId="{5EC78B27-6074-415C-B1D7-4330DBAC0DA7}" type="presParOf" srcId="{7B68F95D-245E-4A6C-A510-217C16188EBE}" destId="{517402B5-1EFD-434E-A3BF-6458BE40EE7C}" srcOrd="0" destOrd="0" presId="urn:microsoft.com/office/officeart/2005/8/layout/hierarchy3"/>
    <dgm:cxn modelId="{09E4657E-3468-41EB-95DD-E916251566C0}" type="presParOf" srcId="{517402B5-1EFD-434E-A3BF-6458BE40EE7C}" destId="{A5E33907-9949-483D-B13F-374CA5AF9985}" srcOrd="0" destOrd="0" presId="urn:microsoft.com/office/officeart/2005/8/layout/hierarchy3"/>
    <dgm:cxn modelId="{43A4166C-EE8F-430B-A638-AA47055DB1DE}" type="presParOf" srcId="{517402B5-1EFD-434E-A3BF-6458BE40EE7C}" destId="{67B9B2CC-3E4A-4785-9DAA-6D81FEF1AA11}" srcOrd="1" destOrd="0" presId="urn:microsoft.com/office/officeart/2005/8/layout/hierarchy3"/>
    <dgm:cxn modelId="{2DA1E950-3F6E-42DB-A317-F8DDABD0EC1F}" type="presParOf" srcId="{7B68F95D-245E-4A6C-A510-217C16188EBE}" destId="{AE80CEC3-50DB-41E5-B233-BEAA2A777C67}" srcOrd="1" destOrd="0" presId="urn:microsoft.com/office/officeart/2005/8/layout/hierarchy3"/>
    <dgm:cxn modelId="{1B5F9C0E-24B3-4908-8984-B906BF9DA131}" type="presParOf" srcId="{B97A8340-2615-40D9-8D45-0F0EECA21B08}" destId="{E0995290-493F-4B45-AD81-70E370CB11D8}" srcOrd="1" destOrd="0" presId="urn:microsoft.com/office/officeart/2005/8/layout/hierarchy3"/>
    <dgm:cxn modelId="{1D1DD77B-3ECB-4346-A11C-E24FA013C9A3}" type="presParOf" srcId="{E0995290-493F-4B45-AD81-70E370CB11D8}" destId="{50AD544F-2B43-4857-9867-E0CEF8E9CF5A}" srcOrd="0" destOrd="0" presId="urn:microsoft.com/office/officeart/2005/8/layout/hierarchy3"/>
    <dgm:cxn modelId="{1D5693D2-ADA4-4689-BBD0-D6059EC9D12C}" type="presParOf" srcId="{50AD544F-2B43-4857-9867-E0CEF8E9CF5A}" destId="{A3BA9E0E-C147-4950-90A0-E085C34E4876}" srcOrd="0" destOrd="0" presId="urn:microsoft.com/office/officeart/2005/8/layout/hierarchy3"/>
    <dgm:cxn modelId="{96F93F9E-D08A-43A7-8386-4A9B20ABFBA5}" type="presParOf" srcId="{50AD544F-2B43-4857-9867-E0CEF8E9CF5A}" destId="{F02107A0-488B-47DA-88A0-80AD40EFBC72}" srcOrd="1" destOrd="0" presId="urn:microsoft.com/office/officeart/2005/8/layout/hierarchy3"/>
    <dgm:cxn modelId="{C31CA21C-1971-460B-B60D-4F64414D80F1}" type="presParOf" srcId="{E0995290-493F-4B45-AD81-70E370CB11D8}" destId="{B546AD2B-E4E2-45B1-9568-AF6C04E1E4E7}" srcOrd="1" destOrd="0" presId="urn:microsoft.com/office/officeart/2005/8/layout/hierarchy3"/>
    <dgm:cxn modelId="{B0FF265C-F592-4F0E-9CB5-74F32B217126}" type="presParOf" srcId="{B97A8340-2615-40D9-8D45-0F0EECA21B08}" destId="{9F92C629-4926-43B1-94C1-5044552907CE}" srcOrd="2" destOrd="0" presId="urn:microsoft.com/office/officeart/2005/8/layout/hierarchy3"/>
    <dgm:cxn modelId="{B509E36E-C068-43D4-AD33-73AAFF4DE769}" type="presParOf" srcId="{9F92C629-4926-43B1-94C1-5044552907CE}" destId="{3DBD1EB7-F98E-4E3F-B956-E73924C18909}" srcOrd="0" destOrd="0" presId="urn:microsoft.com/office/officeart/2005/8/layout/hierarchy3"/>
    <dgm:cxn modelId="{5E191F03-BFC6-46AF-AC2B-B21CFEADBEE1}" type="presParOf" srcId="{3DBD1EB7-F98E-4E3F-B956-E73924C18909}" destId="{D6C09959-01E7-484B-9CEC-5301F8DD9017}" srcOrd="0" destOrd="0" presId="urn:microsoft.com/office/officeart/2005/8/layout/hierarchy3"/>
    <dgm:cxn modelId="{76470554-FB4B-4E27-8AC8-322A684E2C77}" type="presParOf" srcId="{3DBD1EB7-F98E-4E3F-B956-E73924C18909}" destId="{EE202104-0A69-4B6B-B8BA-EE0E326E88D2}" srcOrd="1" destOrd="0" presId="urn:microsoft.com/office/officeart/2005/8/layout/hierarchy3"/>
    <dgm:cxn modelId="{9471DCCA-0CBE-4B21-BEAF-82CF7994AFC3}" type="presParOf" srcId="{9F92C629-4926-43B1-94C1-5044552907CE}" destId="{C0B15A6B-2D17-4808-8E76-B5421B567C4A}" srcOrd="1" destOrd="0" presId="urn:microsoft.com/office/officeart/2005/8/layout/hierarchy3"/>
    <dgm:cxn modelId="{89A5EB7C-76BE-45F8-9098-753D27403B78}" type="presParOf" srcId="{B97A8340-2615-40D9-8D45-0F0EECA21B08}" destId="{202D0C72-D3AC-4889-99CA-39E1D12BE3A8}" srcOrd="3" destOrd="0" presId="urn:microsoft.com/office/officeart/2005/8/layout/hierarchy3"/>
    <dgm:cxn modelId="{C08882E2-92E0-4662-8E38-4EBD24FD7119}" type="presParOf" srcId="{202D0C72-D3AC-4889-99CA-39E1D12BE3A8}" destId="{B179F67C-FEC2-4E76-9779-9F15FE69BFA3}" srcOrd="0" destOrd="0" presId="urn:microsoft.com/office/officeart/2005/8/layout/hierarchy3"/>
    <dgm:cxn modelId="{1A4F3734-35BF-4FB2-8FE9-7C1C0E3FCE07}" type="presParOf" srcId="{B179F67C-FEC2-4E76-9779-9F15FE69BFA3}" destId="{F9779221-BDB1-47A4-B102-219E155C277E}" srcOrd="0" destOrd="0" presId="urn:microsoft.com/office/officeart/2005/8/layout/hierarchy3"/>
    <dgm:cxn modelId="{1353C1AB-0B78-412D-8B41-3EBA16108B2C}" type="presParOf" srcId="{B179F67C-FEC2-4E76-9779-9F15FE69BFA3}" destId="{A2C1E99C-076B-4996-ADB4-692A007F286D}" srcOrd="1" destOrd="0" presId="urn:microsoft.com/office/officeart/2005/8/layout/hierarchy3"/>
    <dgm:cxn modelId="{4E00373B-C80A-4AF9-ACE0-05D599902CD1}" type="presParOf" srcId="{202D0C72-D3AC-4889-99CA-39E1D12BE3A8}" destId="{B43FBC29-CF0A-42E5-9E78-C0B67380F784}" srcOrd="1" destOrd="0" presId="urn:microsoft.com/office/officeart/2005/8/layout/hierarchy3"/>
    <dgm:cxn modelId="{09C1405F-9DAF-463A-A2FE-FC0C14B92F1C}" type="presParOf" srcId="{B97A8340-2615-40D9-8D45-0F0EECA21B08}" destId="{8E99F307-68FA-4972-B76F-27C592F35995}" srcOrd="4" destOrd="0" presId="urn:microsoft.com/office/officeart/2005/8/layout/hierarchy3"/>
    <dgm:cxn modelId="{52716141-1C11-403A-B891-3F0861692326}" type="presParOf" srcId="{8E99F307-68FA-4972-B76F-27C592F35995}" destId="{AB2F0309-373C-4D52-9494-21677A6BD4A9}" srcOrd="0" destOrd="0" presId="urn:microsoft.com/office/officeart/2005/8/layout/hierarchy3"/>
    <dgm:cxn modelId="{35D2486D-A7B5-483B-8C47-130D61AD2233}" type="presParOf" srcId="{AB2F0309-373C-4D52-9494-21677A6BD4A9}" destId="{B27EB080-B592-4DE2-BD53-18BE7E09A7E7}" srcOrd="0" destOrd="0" presId="urn:microsoft.com/office/officeart/2005/8/layout/hierarchy3"/>
    <dgm:cxn modelId="{06AD4D82-BC79-4AA6-982F-364B0C2350CC}" type="presParOf" srcId="{AB2F0309-373C-4D52-9494-21677A6BD4A9}" destId="{66EECCB3-3417-4788-92B4-ADEE2ADCA5DB}" srcOrd="1" destOrd="0" presId="urn:microsoft.com/office/officeart/2005/8/layout/hierarchy3"/>
    <dgm:cxn modelId="{6A48E75E-279E-409B-9E1C-F0A9C93A564C}" type="presParOf" srcId="{8E99F307-68FA-4972-B76F-27C592F35995}" destId="{30221E1F-70D1-4E88-8B04-16975782EE27}"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E33907-9949-483D-B13F-374CA5AF9985}">
      <dsp:nvSpPr>
        <dsp:cNvPr id="0" name=""/>
        <dsp:cNvSpPr/>
      </dsp:nvSpPr>
      <dsp:spPr>
        <a:xfrm>
          <a:off x="0" y="1251490"/>
          <a:ext cx="1545257" cy="66537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en-US" altLang="zh-CN" sz="1100" b="1" kern="1200" dirty="0" smtClean="0">
              <a:latin typeface="微软雅黑" pitchFamily="34" charset="-122"/>
              <a:ea typeface="微软雅黑" pitchFamily="34" charset="-122"/>
            </a:rPr>
            <a:t>1</a:t>
          </a:r>
          <a:r>
            <a:rPr lang="en-US" altLang="zh-CN" sz="1400" b="1" kern="1200" dirty="0" smtClean="0">
              <a:latin typeface="微软雅黑" pitchFamily="34" charset="-122"/>
              <a:ea typeface="微软雅黑" pitchFamily="34" charset="-122"/>
            </a:rPr>
            <a:t>. </a:t>
          </a:r>
          <a:r>
            <a:rPr lang="zh-CN" sz="1400" kern="1200" dirty="0" smtClean="0"/>
            <a:t>缓存服务</a:t>
          </a:r>
          <a:endParaRPr lang="zh-CN" altLang="en-US" sz="1400" kern="1200" dirty="0"/>
        </a:p>
      </dsp:txBody>
      <dsp:txXfrm>
        <a:off x="19488" y="1270978"/>
        <a:ext cx="1506281" cy="626394"/>
      </dsp:txXfrm>
    </dsp:sp>
    <dsp:sp modelId="{A3BA9E0E-C147-4950-90A0-E085C34E4876}">
      <dsp:nvSpPr>
        <dsp:cNvPr id="0" name=""/>
        <dsp:cNvSpPr/>
      </dsp:nvSpPr>
      <dsp:spPr>
        <a:xfrm>
          <a:off x="1882915" y="1251490"/>
          <a:ext cx="1330741" cy="66537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lvl="0" algn="ctr" defTabSz="622300">
            <a:lnSpc>
              <a:spcPct val="90000"/>
            </a:lnSpc>
            <a:spcBef>
              <a:spcPct val="0"/>
            </a:spcBef>
            <a:spcAft>
              <a:spcPct val="35000"/>
            </a:spcAft>
          </a:pPr>
          <a:r>
            <a:rPr lang="en-US" altLang="zh-CN" sz="1400" b="1" kern="1200" dirty="0" smtClean="0">
              <a:latin typeface="微软雅黑" pitchFamily="34" charset="-122"/>
              <a:ea typeface="微软雅黑" pitchFamily="34" charset="-122"/>
            </a:rPr>
            <a:t>2. </a:t>
          </a:r>
          <a:r>
            <a:rPr lang="zh-CN" sz="1400" kern="1200" dirty="0" smtClean="0"/>
            <a:t>配置管理</a:t>
          </a:r>
          <a:endParaRPr lang="zh-CN" altLang="en-US" sz="1400" b="1" kern="1200" dirty="0" smtClean="0">
            <a:latin typeface="微软雅黑" pitchFamily="34" charset="-122"/>
            <a:ea typeface="微软雅黑" pitchFamily="34" charset="-122"/>
          </a:endParaRPr>
        </a:p>
      </dsp:txBody>
      <dsp:txXfrm>
        <a:off x="1902403" y="1270978"/>
        <a:ext cx="1291765" cy="626394"/>
      </dsp:txXfrm>
    </dsp:sp>
    <dsp:sp modelId="{D6C09959-01E7-484B-9CEC-5301F8DD9017}">
      <dsp:nvSpPr>
        <dsp:cNvPr id="0" name=""/>
        <dsp:cNvSpPr/>
      </dsp:nvSpPr>
      <dsp:spPr>
        <a:xfrm>
          <a:off x="3546342" y="1251490"/>
          <a:ext cx="1330741" cy="66537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lvl="0" algn="ctr" defTabSz="622300">
            <a:lnSpc>
              <a:spcPct val="90000"/>
            </a:lnSpc>
            <a:spcBef>
              <a:spcPct val="0"/>
            </a:spcBef>
            <a:spcAft>
              <a:spcPct val="35000"/>
            </a:spcAft>
          </a:pPr>
          <a:r>
            <a:rPr lang="en-US" altLang="zh-CN" sz="1400" b="1" kern="1200" dirty="0" smtClean="0">
              <a:latin typeface="微软雅黑" pitchFamily="34" charset="-122"/>
              <a:ea typeface="微软雅黑" pitchFamily="34" charset="-122"/>
            </a:rPr>
            <a:t>3. </a:t>
          </a:r>
          <a:r>
            <a:rPr lang="zh-CN" sz="1400" kern="1200" dirty="0" smtClean="0"/>
            <a:t>消息服务</a:t>
          </a:r>
          <a:endParaRPr lang="zh-CN" altLang="en-US" sz="1400" kern="1200" dirty="0"/>
        </a:p>
      </dsp:txBody>
      <dsp:txXfrm>
        <a:off x="3565830" y="1270978"/>
        <a:ext cx="1291765" cy="626394"/>
      </dsp:txXfrm>
    </dsp:sp>
    <dsp:sp modelId="{F9779221-BDB1-47A4-B102-219E155C277E}">
      <dsp:nvSpPr>
        <dsp:cNvPr id="0" name=""/>
        <dsp:cNvSpPr/>
      </dsp:nvSpPr>
      <dsp:spPr>
        <a:xfrm>
          <a:off x="5209769" y="1251490"/>
          <a:ext cx="1330741" cy="66537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lvl="0" algn="ctr" defTabSz="622300">
            <a:lnSpc>
              <a:spcPct val="90000"/>
            </a:lnSpc>
            <a:spcBef>
              <a:spcPct val="0"/>
            </a:spcBef>
            <a:spcAft>
              <a:spcPct val="35000"/>
            </a:spcAft>
          </a:pPr>
          <a:r>
            <a:rPr lang="en-US" altLang="zh-CN" sz="1400" b="1" kern="1200" dirty="0" smtClean="0">
              <a:latin typeface="微软雅黑" pitchFamily="34" charset="-122"/>
              <a:ea typeface="微软雅黑" pitchFamily="34" charset="-122"/>
            </a:rPr>
            <a:t>4. </a:t>
          </a:r>
          <a:r>
            <a:rPr lang="zh-CN" sz="1400" kern="1200" dirty="0" smtClean="0"/>
            <a:t>文件存储</a:t>
          </a:r>
          <a:endParaRPr lang="zh-CN" altLang="en-US" sz="1400" b="1" kern="1200" dirty="0" smtClean="0">
            <a:latin typeface="微软雅黑" pitchFamily="34" charset="-122"/>
            <a:ea typeface="微软雅黑" pitchFamily="34" charset="-122"/>
          </a:endParaRPr>
        </a:p>
      </dsp:txBody>
      <dsp:txXfrm>
        <a:off x="5229257" y="1270978"/>
        <a:ext cx="1291765" cy="626394"/>
      </dsp:txXfrm>
    </dsp:sp>
    <dsp:sp modelId="{B27EB080-B592-4DE2-BD53-18BE7E09A7E7}">
      <dsp:nvSpPr>
        <dsp:cNvPr id="0" name=""/>
        <dsp:cNvSpPr/>
      </dsp:nvSpPr>
      <dsp:spPr>
        <a:xfrm>
          <a:off x="6873196" y="1251490"/>
          <a:ext cx="1330741" cy="665370"/>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17780" rIns="26670" bIns="17780" numCol="1" spcCol="1270" anchor="ctr" anchorCtr="0">
          <a:noAutofit/>
        </a:bodyPr>
        <a:lstStyle/>
        <a:p>
          <a:pPr lvl="0" algn="ctr" defTabSz="622300">
            <a:lnSpc>
              <a:spcPct val="90000"/>
            </a:lnSpc>
            <a:spcBef>
              <a:spcPct val="0"/>
            </a:spcBef>
            <a:spcAft>
              <a:spcPct val="35000"/>
            </a:spcAft>
          </a:pPr>
          <a:r>
            <a:rPr lang="en-US" altLang="zh-CN" sz="1400" b="1" kern="1200" dirty="0" smtClean="0">
              <a:latin typeface="微软雅黑" pitchFamily="34" charset="-122"/>
              <a:ea typeface="微软雅黑" pitchFamily="34" charset="-122"/>
            </a:rPr>
            <a:t>5. </a:t>
          </a:r>
          <a:r>
            <a:rPr lang="zh-CN" sz="1400" kern="1200" dirty="0" smtClean="0"/>
            <a:t>数据整合</a:t>
          </a:r>
          <a:endParaRPr lang="zh-CN" altLang="en-US" sz="1400" b="1" kern="1200" dirty="0" smtClean="0">
            <a:latin typeface="微软雅黑" pitchFamily="34" charset="-122"/>
            <a:ea typeface="微软雅黑" pitchFamily="34" charset="-122"/>
          </a:endParaRPr>
        </a:p>
      </dsp:txBody>
      <dsp:txXfrm>
        <a:off x="6892684" y="1270978"/>
        <a:ext cx="1291765" cy="62639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2.emf"/></Relationships>
</file>

<file path=ppt/media/image1.png>
</file>

<file path=ppt/media/image15.png>
</file>

<file path=ppt/media/image16.png>
</file>

<file path=ppt/media/image17.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DF74EC8-B7B4-4102-A0EF-00896D51902F}" type="datetimeFigureOut">
              <a:rPr lang="zh-CN" altLang="en-US" smtClean="0"/>
              <a:pPr/>
              <a:t>2014/4/25</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9373395-7C75-4280-B027-0FD5A7D39630}" type="slidenum">
              <a:rPr lang="zh-CN" altLang="en-US" smtClean="0"/>
              <a:pPr/>
              <a:t>‹#›</a:t>
            </a:fld>
            <a:endParaRPr lang="zh-CN" altLang="en-US"/>
          </a:p>
        </p:txBody>
      </p:sp>
    </p:spTree>
    <p:extLst>
      <p:ext uri="{BB962C8B-B14F-4D97-AF65-F5344CB8AC3E}">
        <p14:creationId xmlns:p14="http://schemas.microsoft.com/office/powerpoint/2010/main" val="4147167597"/>
      </p:ext>
    </p:extLst>
  </p:cSld>
  <p:clrMap bg1="lt1" tx1="dk1" bg2="lt2" tx2="dk2" accent1="accent1" accent2="accent2" accent3="accent3" accent4="accent4" accent5="accent5" accent6="accent6" hlink="hlink" folHlink="folHlink"/>
  <p:notesStyle>
    <a:lvl1pPr marL="0" algn="l" defTabSz="913520" rtl="0" eaLnBrk="1" latinLnBrk="0" hangingPunct="1">
      <a:defRPr sz="1200" kern="1200">
        <a:solidFill>
          <a:schemeClr val="tx1"/>
        </a:solidFill>
        <a:latin typeface="+mn-lt"/>
        <a:ea typeface="+mn-ea"/>
        <a:cs typeface="+mn-cs"/>
      </a:defRPr>
    </a:lvl1pPr>
    <a:lvl2pPr marL="456760" algn="l" defTabSz="913520" rtl="0" eaLnBrk="1" latinLnBrk="0" hangingPunct="1">
      <a:defRPr sz="1200" kern="1200">
        <a:solidFill>
          <a:schemeClr val="tx1"/>
        </a:solidFill>
        <a:latin typeface="+mn-lt"/>
        <a:ea typeface="+mn-ea"/>
        <a:cs typeface="+mn-cs"/>
      </a:defRPr>
    </a:lvl2pPr>
    <a:lvl3pPr marL="913520" algn="l" defTabSz="913520" rtl="0" eaLnBrk="1" latinLnBrk="0" hangingPunct="1">
      <a:defRPr sz="1200" kern="1200">
        <a:solidFill>
          <a:schemeClr val="tx1"/>
        </a:solidFill>
        <a:latin typeface="+mn-lt"/>
        <a:ea typeface="+mn-ea"/>
        <a:cs typeface="+mn-cs"/>
      </a:defRPr>
    </a:lvl3pPr>
    <a:lvl4pPr marL="1370281" algn="l" defTabSz="913520" rtl="0" eaLnBrk="1" latinLnBrk="0" hangingPunct="1">
      <a:defRPr sz="1200" kern="1200">
        <a:solidFill>
          <a:schemeClr val="tx1"/>
        </a:solidFill>
        <a:latin typeface="+mn-lt"/>
        <a:ea typeface="+mn-ea"/>
        <a:cs typeface="+mn-cs"/>
      </a:defRPr>
    </a:lvl4pPr>
    <a:lvl5pPr marL="1827041" algn="l" defTabSz="913520" rtl="0" eaLnBrk="1" latinLnBrk="0" hangingPunct="1">
      <a:defRPr sz="1200" kern="1200">
        <a:solidFill>
          <a:schemeClr val="tx1"/>
        </a:solidFill>
        <a:latin typeface="+mn-lt"/>
        <a:ea typeface="+mn-ea"/>
        <a:cs typeface="+mn-cs"/>
      </a:defRPr>
    </a:lvl5pPr>
    <a:lvl6pPr marL="2283805" algn="l" defTabSz="913520" rtl="0" eaLnBrk="1" latinLnBrk="0" hangingPunct="1">
      <a:defRPr sz="1200" kern="1200">
        <a:solidFill>
          <a:schemeClr val="tx1"/>
        </a:solidFill>
        <a:latin typeface="+mn-lt"/>
        <a:ea typeface="+mn-ea"/>
        <a:cs typeface="+mn-cs"/>
      </a:defRPr>
    </a:lvl6pPr>
    <a:lvl7pPr marL="2740568" algn="l" defTabSz="913520" rtl="0" eaLnBrk="1" latinLnBrk="0" hangingPunct="1">
      <a:defRPr sz="1200" kern="1200">
        <a:solidFill>
          <a:schemeClr val="tx1"/>
        </a:solidFill>
        <a:latin typeface="+mn-lt"/>
        <a:ea typeface="+mn-ea"/>
        <a:cs typeface="+mn-cs"/>
      </a:defRPr>
    </a:lvl7pPr>
    <a:lvl8pPr marL="3197328" algn="l" defTabSz="913520" rtl="0" eaLnBrk="1" latinLnBrk="0" hangingPunct="1">
      <a:defRPr sz="1200" kern="1200">
        <a:solidFill>
          <a:schemeClr val="tx1"/>
        </a:solidFill>
        <a:latin typeface="+mn-lt"/>
        <a:ea typeface="+mn-ea"/>
        <a:cs typeface="+mn-cs"/>
      </a:defRPr>
    </a:lvl8pPr>
    <a:lvl9pPr marL="3654091" algn="l" defTabSz="91352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dirty="0" smtClean="0">
                <a:solidFill>
                  <a:schemeClr val="tx1"/>
                </a:solidFill>
                <a:effectLst/>
                <a:latin typeface="+mn-lt"/>
                <a:ea typeface="+mn-ea"/>
                <a:cs typeface="+mn-cs"/>
              </a:rPr>
              <a:t>KE</a:t>
            </a:r>
            <a:r>
              <a:rPr lang="zh-CN" altLang="zh-CN" sz="1200" b="1" kern="1200" dirty="0" smtClean="0">
                <a:solidFill>
                  <a:schemeClr val="tx1"/>
                </a:solidFill>
                <a:effectLst/>
                <a:latin typeface="+mn-lt"/>
                <a:ea typeface="+mn-ea"/>
                <a:cs typeface="+mn-cs"/>
              </a:rPr>
              <a:t>单机配置方案：</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操作系统：</a:t>
            </a:r>
            <a:r>
              <a:rPr lang="en-US" altLang="zh-CN" sz="1200" kern="1200" dirty="0" err="1" smtClean="0">
                <a:solidFill>
                  <a:schemeClr val="tx1"/>
                </a:solidFill>
                <a:effectLst/>
                <a:latin typeface="+mn-lt"/>
                <a:ea typeface="+mn-ea"/>
                <a:cs typeface="+mn-cs"/>
              </a:rPr>
              <a:t>RedHat</a:t>
            </a:r>
            <a:r>
              <a:rPr lang="en-US" altLang="zh-CN" sz="1200" kern="1200" dirty="0" smtClean="0">
                <a:solidFill>
                  <a:schemeClr val="tx1"/>
                </a:solidFill>
                <a:effectLst/>
                <a:latin typeface="+mn-lt"/>
                <a:ea typeface="+mn-ea"/>
                <a:cs typeface="+mn-cs"/>
              </a:rPr>
              <a:t> Enterprise Linux5.8 (64bit)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KE</a:t>
            </a:r>
            <a:r>
              <a:rPr lang="zh-CN" altLang="zh-CN" sz="1200" kern="1200" dirty="0" smtClean="0">
                <a:solidFill>
                  <a:schemeClr val="tx1"/>
                </a:solidFill>
                <a:effectLst/>
                <a:latin typeface="+mn-lt"/>
                <a:ea typeface="+mn-ea"/>
                <a:cs typeface="+mn-cs"/>
              </a:rPr>
              <a:t>单机最简部署：</a:t>
            </a:r>
          </a:p>
          <a:p>
            <a:endParaRPr lang="en-US" altLang="zh-CN" sz="1200" b="1" kern="1200" dirty="0" smtClean="0">
              <a:solidFill>
                <a:schemeClr val="tx1"/>
              </a:solidFill>
              <a:effectLst/>
              <a:latin typeface="+mn-lt"/>
              <a:ea typeface="+mn-ea"/>
              <a:cs typeface="+mn-cs"/>
            </a:endParaRPr>
          </a:p>
          <a:p>
            <a:pPr marL="171450" indent="-171450">
              <a:buFont typeface="Wingdings" pitchFamily="2" charset="2"/>
              <a:buChar char="n"/>
            </a:pPr>
            <a:r>
              <a:rPr lang="zh-CN" altLang="zh-CN" sz="1200" b="1" kern="1200" dirty="0" smtClean="0">
                <a:solidFill>
                  <a:schemeClr val="tx1"/>
                </a:solidFill>
                <a:effectLst/>
                <a:latin typeface="+mn-lt"/>
                <a:ea typeface="+mn-ea"/>
                <a:cs typeface="+mn-cs"/>
              </a:rPr>
              <a:t>应用服务器（节点数</a:t>
            </a:r>
            <a:r>
              <a:rPr lang="en-US" altLang="zh-CN" sz="1200" b="1" kern="1200" dirty="0" smtClean="0">
                <a:solidFill>
                  <a:schemeClr val="tx1"/>
                </a:solidFill>
                <a:effectLst/>
                <a:latin typeface="+mn-lt"/>
                <a:ea typeface="+mn-ea"/>
                <a:cs typeface="+mn-cs"/>
              </a:rPr>
              <a:t>1</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前端缓存与负载均衡服务器</a:t>
            </a:r>
          </a:p>
          <a:p>
            <a:pPr lvl="0"/>
            <a:r>
              <a:rPr lang="zh-CN" altLang="zh-CN" sz="1200" kern="1200" dirty="0" smtClean="0">
                <a:solidFill>
                  <a:schemeClr val="tx1"/>
                </a:solidFill>
                <a:effectLst/>
                <a:latin typeface="+mn-lt"/>
                <a:ea typeface="+mn-ea"/>
                <a:cs typeface="+mn-cs"/>
              </a:rPr>
              <a:t>应用服务器部署的应用组件</a:t>
            </a:r>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p>
          <a:p>
            <a:r>
              <a:rPr lang="zh-CN" altLang="zh-CN" sz="1200" kern="1200" dirty="0" smtClean="0">
                <a:solidFill>
                  <a:schemeClr val="tx1"/>
                </a:solidFill>
                <a:effectLst/>
                <a:latin typeface="+mn-lt"/>
                <a:ea typeface="+mn-ea"/>
                <a:cs typeface="+mn-cs"/>
              </a:rPr>
              <a:t>各应用均部署于</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环境中，将使用统一的</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安装包。</a:t>
            </a:r>
          </a:p>
          <a:p>
            <a:pPr lvl="0"/>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Foundation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8080</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部署在</a:t>
            </a:r>
            <a:r>
              <a:rPr lang="en-US" altLang="zh-CN" sz="1200" kern="1200" dirty="0" err="1" smtClean="0">
                <a:solidFill>
                  <a:schemeClr val="tx1"/>
                </a:solidFill>
                <a:effectLst/>
                <a:latin typeface="+mn-lt"/>
                <a:ea typeface="+mn-ea"/>
                <a:cs typeface="+mn-cs"/>
              </a:rPr>
              <a:t>Knowleman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8082</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INTEGRATION </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8084</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配置组件；</a:t>
            </a:r>
          </a:p>
          <a:p>
            <a:pPr lvl="0"/>
            <a:r>
              <a:rPr lang="zh-CN" altLang="zh-CN" sz="1200" kern="1200" dirty="0" smtClean="0">
                <a:solidFill>
                  <a:schemeClr val="tx1"/>
                </a:solidFill>
                <a:effectLst/>
                <a:latin typeface="+mn-lt"/>
                <a:ea typeface="+mn-ea"/>
                <a:cs typeface="+mn-cs"/>
              </a:rPr>
              <a:t>缓存组件；</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消息组件；</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indent="-171450">
              <a:buFont typeface="Wingdings" pitchFamily="2" charset="2"/>
              <a:buChar char="n"/>
            </a:pPr>
            <a:r>
              <a:rPr lang="zh-CN" altLang="zh-CN" sz="1200" b="1" kern="1200" dirty="0" smtClean="0">
                <a:solidFill>
                  <a:schemeClr val="tx1"/>
                </a:solidFill>
                <a:effectLst/>
                <a:latin typeface="+mn-lt"/>
                <a:ea typeface="+mn-ea"/>
                <a:cs typeface="+mn-cs"/>
              </a:rPr>
              <a:t>数据库服务器（节点数</a:t>
            </a:r>
            <a:r>
              <a:rPr lang="en-US" altLang="zh-CN" sz="1200" b="1" kern="1200" dirty="0" smtClean="0">
                <a:solidFill>
                  <a:schemeClr val="tx1"/>
                </a:solidFill>
                <a:effectLst/>
                <a:latin typeface="+mn-lt"/>
                <a:ea typeface="+mn-ea"/>
                <a:cs typeface="+mn-cs"/>
              </a:rPr>
              <a:t>1</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ORACLE</a:t>
            </a:r>
            <a:r>
              <a:rPr lang="zh-CN" altLang="zh-CN" sz="1200" kern="1200" dirty="0" smtClean="0">
                <a:solidFill>
                  <a:schemeClr val="tx1"/>
                </a:solidFill>
                <a:effectLst/>
                <a:latin typeface="+mn-lt"/>
                <a:ea typeface="+mn-ea"/>
                <a:cs typeface="+mn-cs"/>
              </a:rPr>
              <a:t>数据库服务器； </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indent="-171450">
              <a:buFont typeface="Wingdings" pitchFamily="2" charset="2"/>
              <a:buChar char="n"/>
            </a:pPr>
            <a:r>
              <a:rPr lang="zh-CN" altLang="zh-CN" sz="1200" b="1" kern="1200" dirty="0" smtClean="0">
                <a:solidFill>
                  <a:schemeClr val="tx1"/>
                </a:solidFill>
                <a:effectLst/>
                <a:latin typeface="+mn-lt"/>
                <a:ea typeface="+mn-ea"/>
                <a:cs typeface="+mn-cs"/>
              </a:rPr>
              <a:t>搜索引擎服务器（节点数</a:t>
            </a:r>
            <a:r>
              <a:rPr lang="en-US" altLang="zh-CN" sz="1200" b="1" kern="1200" dirty="0" smtClean="0">
                <a:solidFill>
                  <a:schemeClr val="tx1"/>
                </a:solidFill>
                <a:effectLst/>
                <a:latin typeface="+mn-lt"/>
                <a:ea typeface="+mn-ea"/>
                <a:cs typeface="+mn-cs"/>
              </a:rPr>
              <a:t>1</a:t>
            </a:r>
            <a:r>
              <a:rPr lang="zh-CN"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搜索引擎、文件服务、知识加工组件服务器</a:t>
            </a:r>
          </a:p>
          <a:p>
            <a:r>
              <a:rPr lang="zh-CN" altLang="zh-CN" sz="1200" kern="1200" dirty="0" smtClean="0">
                <a:solidFill>
                  <a:schemeClr val="tx1"/>
                </a:solidFill>
                <a:effectLst/>
                <a:latin typeface="+mn-lt"/>
                <a:ea typeface="+mn-ea"/>
                <a:cs typeface="+mn-cs"/>
              </a:rPr>
              <a:t>映射本地规划好的存储文件的磁盘目录到专用存储设备；</a:t>
            </a:r>
          </a:p>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2</a:t>
            </a:fld>
            <a:endParaRPr lang="zh-CN" altLang="en-US"/>
          </a:p>
        </p:txBody>
      </p:sp>
    </p:spTree>
    <p:extLst>
      <p:ext uri="{BB962C8B-B14F-4D97-AF65-F5344CB8AC3E}">
        <p14:creationId xmlns:p14="http://schemas.microsoft.com/office/powerpoint/2010/main" val="38657970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18</a:t>
            </a:fld>
            <a:endParaRPr lang="zh-CN" altLang="en-US"/>
          </a:p>
        </p:txBody>
      </p:sp>
    </p:spTree>
    <p:extLst>
      <p:ext uri="{BB962C8B-B14F-4D97-AF65-F5344CB8AC3E}">
        <p14:creationId xmlns:p14="http://schemas.microsoft.com/office/powerpoint/2010/main" val="38657970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20</a:t>
            </a:fld>
            <a:endParaRPr lang="zh-CN" altLang="en-US"/>
          </a:p>
        </p:txBody>
      </p:sp>
    </p:spTree>
    <p:extLst>
      <p:ext uri="{BB962C8B-B14F-4D97-AF65-F5344CB8AC3E}">
        <p14:creationId xmlns:p14="http://schemas.microsoft.com/office/powerpoint/2010/main" val="31459786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22</a:t>
            </a:fld>
            <a:endParaRPr lang="zh-CN" altLang="en-US"/>
          </a:p>
        </p:txBody>
      </p:sp>
    </p:spTree>
    <p:extLst>
      <p:ext uri="{BB962C8B-B14F-4D97-AF65-F5344CB8AC3E}">
        <p14:creationId xmlns:p14="http://schemas.microsoft.com/office/powerpoint/2010/main" val="31459786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zh-CN" dirty="0" smtClean="0"/>
              <a:t>对于</a:t>
            </a:r>
            <a:r>
              <a:rPr lang="zh-CN" altLang="en-US" dirty="0" smtClean="0"/>
              <a:t>设计过程</a:t>
            </a:r>
            <a:r>
              <a:rPr lang="zh-CN" altLang="zh-CN" dirty="0" smtClean="0"/>
              <a:t>主文件，</a:t>
            </a:r>
            <a:r>
              <a:rPr lang="zh-CN" altLang="en-US" dirty="0" smtClean="0"/>
              <a:t>如果</a:t>
            </a:r>
            <a:r>
              <a:rPr lang="zh-CN" altLang="zh-CN" dirty="0" smtClean="0"/>
              <a:t>其大小为</a:t>
            </a:r>
            <a:r>
              <a:rPr lang="en-US" altLang="zh-CN" dirty="0" smtClean="0"/>
              <a:t>【</a:t>
            </a:r>
            <a:r>
              <a:rPr lang="zh-CN" altLang="en-US" dirty="0" smtClean="0"/>
              <a:t>文件实体</a:t>
            </a:r>
            <a:r>
              <a:rPr lang="en-US" altLang="zh-CN" dirty="0" smtClean="0"/>
              <a:t>】=734KB</a:t>
            </a:r>
            <a:r>
              <a:rPr lang="zh-CN" altLang="zh-CN" dirty="0" smtClean="0"/>
              <a:t>，执行时转化为对象保存到服务端，大小约为</a:t>
            </a:r>
            <a:r>
              <a:rPr lang="en-US" altLang="zh-CN" dirty="0" smtClean="0"/>
              <a:t>6.9MB</a:t>
            </a:r>
            <a:r>
              <a:rPr lang="zh-CN" altLang="zh-CN" dirty="0" smtClean="0"/>
              <a:t>。该内存对象仅在模型启动时加载至服务器，模型完成后自动销毁。经过反复测试，大约可以得出以下公式：</a:t>
            </a:r>
          </a:p>
          <a:p>
            <a:r>
              <a:rPr lang="zh-CN" altLang="en-US" b="1" dirty="0" smtClean="0"/>
              <a:t>模型</a:t>
            </a:r>
            <a:r>
              <a:rPr lang="zh-CN" altLang="zh-CN" b="1" dirty="0" smtClean="0"/>
              <a:t>内存对象大小</a:t>
            </a:r>
            <a:r>
              <a:rPr lang="en-US" altLang="zh-CN" b="1" dirty="0" smtClean="0"/>
              <a:t> =</a:t>
            </a:r>
            <a:r>
              <a:rPr lang="en-US" altLang="zh-CN" dirty="0" smtClean="0"/>
              <a:t> 【</a:t>
            </a:r>
            <a:r>
              <a:rPr lang="zh-CN" altLang="en-US" dirty="0" smtClean="0"/>
              <a:t>文件实体大小</a:t>
            </a:r>
            <a:r>
              <a:rPr lang="en-US" altLang="zh-CN" dirty="0" smtClean="0"/>
              <a:t>】</a:t>
            </a:r>
            <a:r>
              <a:rPr lang="en-US" altLang="zh-CN" b="1" dirty="0" smtClean="0"/>
              <a:t> X 10 </a:t>
            </a:r>
            <a:endParaRPr lang="zh-CN" altLang="zh-CN" dirty="0" smtClean="0"/>
          </a:p>
          <a:p>
            <a:r>
              <a:rPr lang="zh-CN" altLang="zh-CN" dirty="0" smtClean="0"/>
              <a:t>理论上</a:t>
            </a:r>
            <a:r>
              <a:rPr lang="zh-CN" altLang="en-US" dirty="0" smtClean="0"/>
              <a:t>如果模型持续加载，并发运行，都处在未完成状态，</a:t>
            </a:r>
            <a:r>
              <a:rPr lang="zh-CN" altLang="zh-CN" dirty="0" smtClean="0"/>
              <a:t>当参数和</a:t>
            </a:r>
            <a:r>
              <a:rPr lang="zh-CN" altLang="en-US" dirty="0" smtClean="0"/>
              <a:t>数</a:t>
            </a:r>
            <a:r>
              <a:rPr lang="zh-CN" altLang="zh-CN" dirty="0" smtClean="0"/>
              <a:t>值过大时（例如三维字符串数组每</a:t>
            </a:r>
            <a:r>
              <a:rPr lang="en-US" altLang="zh-CN" dirty="0" smtClean="0"/>
              <a:t>100</a:t>
            </a:r>
            <a:r>
              <a:rPr lang="zh-CN" altLang="en-US" dirty="0" smtClean="0"/>
              <a:t>*</a:t>
            </a:r>
            <a:r>
              <a:rPr lang="en-US" altLang="zh-CN" dirty="0" smtClean="0"/>
              <a:t>100</a:t>
            </a:r>
            <a:r>
              <a:rPr lang="zh-CN" altLang="en-US" dirty="0" smtClean="0"/>
              <a:t>*</a:t>
            </a:r>
            <a:r>
              <a:rPr lang="en-US" altLang="zh-CN" dirty="0" smtClean="0"/>
              <a:t>100</a:t>
            </a:r>
            <a:r>
              <a:rPr lang="zh-CN" altLang="en-US" dirty="0" smtClean="0"/>
              <a:t>，每</a:t>
            </a:r>
            <a:r>
              <a:rPr lang="zh-CN" altLang="zh-CN" dirty="0" smtClean="0"/>
              <a:t>个元素均为</a:t>
            </a:r>
            <a:r>
              <a:rPr lang="en-US" altLang="zh-CN" dirty="0" smtClean="0"/>
              <a:t>1MB</a:t>
            </a:r>
            <a:r>
              <a:rPr lang="zh-CN" altLang="zh-CN" dirty="0" smtClean="0"/>
              <a:t>大小的字符串），会导致内存耗尽。</a:t>
            </a:r>
          </a:p>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23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围绕建设目标的实现，本项目主要开展</a:t>
            </a:r>
            <a:r>
              <a:rPr lang="en-US" altLang="zh-CN" dirty="0" smtClean="0"/>
              <a:t>5</a:t>
            </a:r>
            <a:r>
              <a:rPr lang="zh-CN" altLang="en-US" dirty="0" smtClean="0"/>
              <a:t>个方面的建设，主要包括，</a:t>
            </a:r>
            <a:r>
              <a:rPr lang="en-US" altLang="zh-CN" dirty="0" smtClean="0"/>
              <a:t>1,2,3</a:t>
            </a:r>
            <a:r>
              <a:rPr lang="zh-CN" altLang="en-US" dirty="0" smtClean="0"/>
              <a:t>，，</a:t>
            </a:r>
            <a:r>
              <a:rPr lang="en-US" altLang="zh-CN" dirty="0" smtClean="0"/>
              <a:t>4,5</a:t>
            </a:r>
            <a:endParaRPr lang="zh-CN" altLang="en-US" dirty="0"/>
          </a:p>
        </p:txBody>
      </p:sp>
      <p:sp>
        <p:nvSpPr>
          <p:cNvPr id="5" name="页脚占位符 4"/>
          <p:cNvSpPr>
            <a:spLocks noGrp="1"/>
          </p:cNvSpPr>
          <p:nvPr>
            <p:ph type="ftr" sz="quarter" idx="10"/>
          </p:nvPr>
        </p:nvSpPr>
        <p:spPr/>
        <p:txBody>
          <a:bodyPr/>
          <a:lstStyle/>
          <a:p>
            <a:pPr>
              <a:defRPr/>
            </a:pPr>
            <a:endParaRPr lang="zh-CN" altLang="en-US"/>
          </a:p>
        </p:txBody>
      </p:sp>
      <p:sp>
        <p:nvSpPr>
          <p:cNvPr id="6" name="灯片编号占位符 5"/>
          <p:cNvSpPr>
            <a:spLocks noGrp="1"/>
          </p:cNvSpPr>
          <p:nvPr>
            <p:ph type="sldNum" sz="quarter" idx="11"/>
          </p:nvPr>
        </p:nvSpPr>
        <p:spPr/>
        <p:txBody>
          <a:bodyPr/>
          <a:lstStyle/>
          <a:p>
            <a:pPr>
              <a:defRPr/>
            </a:pPr>
            <a:fld id="{0F8C2594-1E4D-4D25-B1E7-9035B2C30ABF}" type="slidenum">
              <a:rPr lang="zh-CN" altLang="en-US" smtClean="0"/>
              <a:pPr>
                <a:defRPr/>
              </a:pPr>
              <a:t>31</a:t>
            </a:fld>
            <a:endParaRPr lang="zh-CN" altLang="en-US"/>
          </a:p>
        </p:txBody>
      </p:sp>
      <p:sp>
        <p:nvSpPr>
          <p:cNvPr id="7" name="页眉占位符 6"/>
          <p:cNvSpPr>
            <a:spLocks noGrp="1"/>
          </p:cNvSpPr>
          <p:nvPr>
            <p:ph type="hdr" sz="quarter" idx="12"/>
          </p:nvPr>
        </p:nvSpPr>
        <p:spPr/>
        <p:txBody>
          <a:bodyPr/>
          <a:lstStyle/>
          <a:p>
            <a:pPr>
              <a:defRPr/>
            </a:pPr>
            <a:endParaRPr lang="zh-CN" altLang="en-US"/>
          </a:p>
        </p:txBody>
      </p:sp>
    </p:spTree>
    <p:extLst>
      <p:ext uri="{BB962C8B-B14F-4D97-AF65-F5344CB8AC3E}">
        <p14:creationId xmlns:p14="http://schemas.microsoft.com/office/powerpoint/2010/main" val="28422503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3520" rtl="0" eaLnBrk="1" fontAlgn="auto" latinLnBrk="0" hangingPunct="1">
              <a:lnSpc>
                <a:spcPct val="100000"/>
              </a:lnSpc>
              <a:spcBef>
                <a:spcPts val="0"/>
              </a:spcBef>
              <a:spcAft>
                <a:spcPts val="0"/>
              </a:spcAft>
              <a:buClrTx/>
              <a:buSzTx/>
              <a:buFontTx/>
              <a:buNone/>
              <a:tabLst/>
              <a:defRPr/>
            </a:pPr>
            <a:r>
              <a:rPr lang="zh-CN" altLang="en-US" dirty="0" smtClean="0"/>
              <a:t>采用</a:t>
            </a:r>
            <a:r>
              <a:rPr lang="en-US" altLang="zh-CN" dirty="0" err="1" smtClean="0"/>
              <a:t>Hadoop</a:t>
            </a:r>
            <a:r>
              <a:rPr lang="zh-CN" altLang="en-US" dirty="0" smtClean="0"/>
              <a:t>分布式计算框架实现知识的自动分类功能。</a:t>
            </a:r>
            <a:endParaRPr lang="en-US" altLang="zh-CN" dirty="0" smtClean="0"/>
          </a:p>
          <a:p>
            <a:pPr marL="0" marR="0" indent="0" algn="l" defTabSz="913520" rtl="0" eaLnBrk="1" fontAlgn="auto" latinLnBrk="0" hangingPunct="1">
              <a:lnSpc>
                <a:spcPct val="100000"/>
              </a:lnSpc>
              <a:spcBef>
                <a:spcPts val="0"/>
              </a:spcBef>
              <a:spcAft>
                <a:spcPts val="0"/>
              </a:spcAft>
              <a:buClrTx/>
              <a:buSzTx/>
              <a:buFontTx/>
              <a:buNone/>
              <a:tabLst/>
              <a:defRPr/>
            </a:pPr>
            <a:r>
              <a:rPr lang="zh-CN" altLang="en-US" dirty="0" smtClean="0"/>
              <a:t>对比原来</a:t>
            </a:r>
            <a:r>
              <a:rPr lang="en-US" altLang="zh-CN" dirty="0" smtClean="0"/>
              <a:t>AUTONOMY</a:t>
            </a:r>
            <a:r>
              <a:rPr lang="zh-CN" altLang="en-US" dirty="0" smtClean="0"/>
              <a:t>提供的摘要与关键词抽取，经过充分测试采用</a:t>
            </a:r>
            <a:r>
              <a:rPr lang="en-US" altLang="zh-CN" dirty="0" err="1" smtClean="0"/>
              <a:t>Hadoop</a:t>
            </a:r>
            <a:r>
              <a:rPr lang="zh-CN" altLang="en-US" dirty="0" smtClean="0"/>
              <a:t>分布式计算框架实现知识的自动摘要、关键词抽取的准确度更高</a:t>
            </a:r>
            <a:endParaRPr lang="en-US" altLang="zh-CN" dirty="0" smtClean="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36</a:t>
            </a:fld>
            <a:endParaRPr lang="zh-CN" altLang="en-US"/>
          </a:p>
        </p:txBody>
      </p:sp>
    </p:spTree>
    <p:extLst>
      <p:ext uri="{BB962C8B-B14F-4D97-AF65-F5344CB8AC3E}">
        <p14:creationId xmlns:p14="http://schemas.microsoft.com/office/powerpoint/2010/main" val="6400636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三种流程视图和</a:t>
            </a:r>
            <a:endParaRPr lang="zh-CN" altLang="en-US" dirty="0"/>
          </a:p>
        </p:txBody>
      </p:sp>
      <p:sp>
        <p:nvSpPr>
          <p:cNvPr id="4" name="灯片编号占位符 3"/>
          <p:cNvSpPr>
            <a:spLocks noGrp="1"/>
          </p:cNvSpPr>
          <p:nvPr>
            <p:ph type="sldNum" sz="quarter" idx="10"/>
          </p:nvPr>
        </p:nvSpPr>
        <p:spPr/>
        <p:txBody>
          <a:bodyPr/>
          <a:lstStyle/>
          <a:p>
            <a:pPr>
              <a:defRPr/>
            </a:pPr>
            <a:fld id="{932F03AD-6EC9-47F0-80EC-6C1FE2246A48}" type="slidenum">
              <a:rPr lang="en-US" altLang="zh-CN" smtClean="0"/>
              <a:pPr>
                <a:defRPr/>
              </a:pPr>
              <a:t>37</a:t>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US" altLang="zh-CN" sz="1200" b="1" kern="1200" dirty="0" smtClean="0">
                <a:solidFill>
                  <a:schemeClr val="tx1"/>
                </a:solidFill>
                <a:effectLst/>
                <a:latin typeface="+mn-lt"/>
                <a:ea typeface="+mn-ea"/>
                <a:cs typeface="+mn-cs"/>
              </a:rPr>
              <a:t>KE</a:t>
            </a:r>
            <a:r>
              <a:rPr lang="zh-CN" altLang="en-US" sz="1200" b="1" kern="1200" dirty="0" smtClean="0">
                <a:solidFill>
                  <a:schemeClr val="tx1"/>
                </a:solidFill>
                <a:effectLst/>
                <a:latin typeface="+mn-lt"/>
                <a:ea typeface="+mn-ea"/>
                <a:cs typeface="+mn-cs"/>
              </a:rPr>
              <a:t>高可用、高性能部署架构：</a:t>
            </a:r>
            <a:endParaRPr lang="en-US" altLang="zh-CN" sz="1200" b="1" kern="1200" dirty="0" smtClean="0">
              <a:solidFill>
                <a:schemeClr val="tx1"/>
              </a:solidFill>
              <a:effectLst/>
              <a:latin typeface="+mn-lt"/>
              <a:ea typeface="+mn-ea"/>
              <a:cs typeface="+mn-cs"/>
            </a:endParaRPr>
          </a:p>
          <a:p>
            <a:pPr marL="0" marR="0" lvl="0" indent="0" algn="l" defTabSz="913520" rtl="0" eaLnBrk="1" fontAlgn="auto" latinLnBrk="0" hangingPunct="1">
              <a:lnSpc>
                <a:spcPct val="100000"/>
              </a:lnSpc>
              <a:spcBef>
                <a:spcPts val="0"/>
              </a:spcBef>
              <a:spcAft>
                <a:spcPts val="0"/>
              </a:spcAft>
              <a:buClrTx/>
              <a:buSzTx/>
              <a:buFont typeface="Wingdings" pitchFamily="2" charset="2"/>
              <a:buNone/>
              <a:tabLst/>
              <a:defRPr/>
            </a:pPr>
            <a:endParaRPr lang="en-US" altLang="zh-CN" sz="1200" b="1"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前端缓存与负载均衡服务器（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）前端缓存与负载均衡配置成主主负载均衡；  </a:t>
            </a:r>
          </a:p>
          <a:p>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应用服务器</a:t>
            </a:r>
            <a:r>
              <a:rPr lang="en-US" altLang="zh-CN" sz="1200" b="1" kern="1200" dirty="0" smtClean="0">
                <a:solidFill>
                  <a:schemeClr val="tx1"/>
                </a:solidFill>
                <a:effectLst/>
                <a:latin typeface="+mn-lt"/>
                <a:ea typeface="+mn-ea"/>
                <a:cs typeface="+mn-cs"/>
              </a:rPr>
              <a:t>---ERM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JFORUM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INTEGRATION</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AFLOW</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KM</a:t>
            </a:r>
            <a:r>
              <a:rPr lang="zh-CN" altLang="zh-CN" sz="1200" b="1" kern="1200" dirty="0" smtClean="0">
                <a:solidFill>
                  <a:schemeClr val="tx1"/>
                </a:solidFill>
                <a:effectLst/>
                <a:latin typeface="+mn-lt"/>
                <a:ea typeface="+mn-ea"/>
                <a:cs typeface="+mn-cs"/>
              </a:rPr>
              <a:t>共用（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各应用均部署于</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环境中，将使用统一的</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安装包。</a:t>
            </a:r>
          </a:p>
          <a:p>
            <a:pPr lvl="0"/>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Foundation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8080</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部署在</a:t>
            </a:r>
            <a:r>
              <a:rPr lang="en-US" altLang="zh-CN" sz="1200" kern="1200" dirty="0" err="1" smtClean="0">
                <a:solidFill>
                  <a:schemeClr val="tx1"/>
                </a:solidFill>
                <a:effectLst/>
                <a:latin typeface="+mn-lt"/>
                <a:ea typeface="+mn-ea"/>
                <a:cs typeface="+mn-cs"/>
              </a:rPr>
              <a:t>Knowleman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8082</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INTEGRATION </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8084</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数据库服务器（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a:t>
            </a:r>
            <a:r>
              <a:rPr lang="en-US" altLang="zh-CN" sz="1200" kern="1200" dirty="0" smtClean="0">
                <a:solidFill>
                  <a:schemeClr val="tx1"/>
                </a:solidFill>
                <a:effectLst/>
                <a:latin typeface="+mn-lt"/>
                <a:ea typeface="+mn-ea"/>
                <a:cs typeface="+mn-cs"/>
              </a:rPr>
              <a:t>RAC</a:t>
            </a:r>
            <a:r>
              <a:rPr lang="zh-CN" altLang="zh-CN" sz="1200" kern="1200" dirty="0" smtClean="0">
                <a:solidFill>
                  <a:schemeClr val="tx1"/>
                </a:solidFill>
                <a:effectLst/>
                <a:latin typeface="+mn-lt"/>
                <a:ea typeface="+mn-ea"/>
                <a:cs typeface="+mn-cs"/>
              </a:rPr>
              <a:t>集群。</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搜索引擎、文件服务、知识加工、配置组件服务器（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4</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）两节点读</a:t>
            </a:r>
          </a:p>
          <a:p>
            <a:r>
              <a:rPr lang="zh-CN" altLang="zh-CN" sz="1200" kern="1200" dirty="0" smtClean="0">
                <a:solidFill>
                  <a:schemeClr val="tx1"/>
                </a:solidFill>
                <a:effectLst/>
                <a:latin typeface="+mn-lt"/>
                <a:ea typeface="+mn-ea"/>
                <a:cs typeface="+mn-cs"/>
              </a:rPr>
              <a:t>搜索引擎服务读写分离，两节点用于搜索服务读、文件服务读。  </a:t>
            </a:r>
          </a:p>
          <a:p>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）两节点写</a:t>
            </a:r>
          </a:p>
          <a:p>
            <a:r>
              <a:rPr lang="zh-CN" altLang="zh-CN" sz="1200" kern="1200" dirty="0" smtClean="0">
                <a:solidFill>
                  <a:schemeClr val="tx1"/>
                </a:solidFill>
                <a:effectLst/>
                <a:latin typeface="+mn-lt"/>
                <a:ea typeface="+mn-ea"/>
                <a:cs typeface="+mn-cs"/>
              </a:rPr>
              <a:t>两节点用于搜索服务写、文件服务写。</a:t>
            </a:r>
          </a:p>
          <a:p>
            <a:r>
              <a:rPr lang="zh-CN" altLang="zh-CN" sz="1200" kern="1200" dirty="0" smtClean="0">
                <a:solidFill>
                  <a:schemeClr val="tx1"/>
                </a:solidFill>
                <a:effectLst/>
                <a:latin typeface="+mn-lt"/>
                <a:ea typeface="+mn-ea"/>
                <a:cs typeface="+mn-cs"/>
              </a:rPr>
              <a:t>知识加工组件与搜索引擎写服务驻留在一起。</a:t>
            </a:r>
          </a:p>
          <a:p>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）文件服务集群高可用方案</a:t>
            </a:r>
          </a:p>
          <a:p>
            <a:r>
              <a:rPr lang="zh-CN" altLang="zh-CN" sz="1200" kern="1200" dirty="0" smtClean="0">
                <a:solidFill>
                  <a:schemeClr val="tx1"/>
                </a:solidFill>
                <a:effectLst/>
                <a:latin typeface="+mn-lt"/>
                <a:ea typeface="+mn-ea"/>
                <a:cs typeface="+mn-cs"/>
              </a:rPr>
              <a:t>映射本地规划好的存储文件的磁盘目录到专用存储设备；</a:t>
            </a:r>
          </a:p>
          <a:p>
            <a:r>
              <a:rPr lang="en-US" altLang="zh-CN" sz="1200" kern="12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PERA configure Service </a:t>
            </a:r>
            <a:r>
              <a:rPr lang="zh-CN" altLang="zh-CN" sz="1200" kern="1200" dirty="0" smtClean="0">
                <a:solidFill>
                  <a:schemeClr val="tx1"/>
                </a:solidFill>
                <a:effectLst/>
                <a:latin typeface="+mn-lt"/>
                <a:ea typeface="+mn-ea"/>
                <a:cs typeface="+mn-cs"/>
              </a:rPr>
              <a:t>配置组件集群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缓存组件</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消息组件（</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个虚拟机节点做缓存、消息组件集群；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4</a:t>
            </a:fld>
            <a:endParaRPr lang="zh-CN" altLang="en-US"/>
          </a:p>
        </p:txBody>
      </p:sp>
    </p:spTree>
    <p:extLst>
      <p:ext uri="{BB962C8B-B14F-4D97-AF65-F5344CB8AC3E}">
        <p14:creationId xmlns:p14="http://schemas.microsoft.com/office/powerpoint/2010/main" val="31459786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US" altLang="zh-CN" sz="1200" b="1" kern="1200" dirty="0" smtClean="0">
                <a:solidFill>
                  <a:schemeClr val="tx1"/>
                </a:solidFill>
                <a:effectLst/>
                <a:latin typeface="+mn-lt"/>
                <a:ea typeface="+mn-ea"/>
                <a:cs typeface="+mn-cs"/>
              </a:rPr>
              <a:t>KE</a:t>
            </a:r>
            <a:r>
              <a:rPr lang="zh-CN" altLang="en-US" sz="1200" b="1" kern="1200" dirty="0" smtClean="0">
                <a:solidFill>
                  <a:schemeClr val="tx1"/>
                </a:solidFill>
                <a:effectLst/>
                <a:latin typeface="+mn-lt"/>
                <a:ea typeface="+mn-ea"/>
                <a:cs typeface="+mn-cs"/>
              </a:rPr>
              <a:t>高可用、高性能部署架构：</a:t>
            </a:r>
            <a:endParaRPr lang="en-US" altLang="zh-CN" sz="1200" b="1" kern="1200" dirty="0" smtClean="0">
              <a:solidFill>
                <a:schemeClr val="tx1"/>
              </a:solidFill>
              <a:effectLst/>
              <a:latin typeface="+mn-lt"/>
              <a:ea typeface="+mn-ea"/>
              <a:cs typeface="+mn-cs"/>
            </a:endParaRPr>
          </a:p>
          <a:p>
            <a:pPr marL="0" marR="0" lvl="0" indent="0" algn="l" defTabSz="913520" rtl="0" eaLnBrk="1" fontAlgn="auto" latinLnBrk="0" hangingPunct="1">
              <a:lnSpc>
                <a:spcPct val="100000"/>
              </a:lnSpc>
              <a:spcBef>
                <a:spcPts val="0"/>
              </a:spcBef>
              <a:spcAft>
                <a:spcPts val="0"/>
              </a:spcAft>
              <a:buClrTx/>
              <a:buSzTx/>
              <a:buFont typeface="Wingdings" pitchFamily="2" charset="2"/>
              <a:buNone/>
              <a:tabLst/>
              <a:defRPr/>
            </a:pPr>
            <a:endParaRPr lang="en-US" altLang="zh-CN" sz="1200" b="1"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前端缓存与负载均衡服务器（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）前端缓存与负载均衡配置成主主负载均衡；  </a:t>
            </a:r>
          </a:p>
          <a:p>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应用服务器</a:t>
            </a:r>
            <a:r>
              <a:rPr lang="en-US" altLang="zh-CN" sz="1200" b="1" kern="1200" dirty="0" smtClean="0">
                <a:solidFill>
                  <a:schemeClr val="tx1"/>
                </a:solidFill>
                <a:effectLst/>
                <a:latin typeface="+mn-lt"/>
                <a:ea typeface="+mn-ea"/>
                <a:cs typeface="+mn-cs"/>
              </a:rPr>
              <a:t>---ERM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JFORUM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INTEGRATION</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AFLOW</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KM</a:t>
            </a:r>
            <a:r>
              <a:rPr lang="zh-CN" altLang="zh-CN" sz="1200" b="1" kern="1200" dirty="0" smtClean="0">
                <a:solidFill>
                  <a:schemeClr val="tx1"/>
                </a:solidFill>
                <a:effectLst/>
                <a:latin typeface="+mn-lt"/>
                <a:ea typeface="+mn-ea"/>
                <a:cs typeface="+mn-cs"/>
              </a:rPr>
              <a:t>共用（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各应用均部署于</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环境中，将使用统一的</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安装包。</a:t>
            </a:r>
          </a:p>
          <a:p>
            <a:pPr lvl="0"/>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Foundation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8080</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部署在</a:t>
            </a:r>
            <a:r>
              <a:rPr lang="en-US" altLang="zh-CN" sz="1200" kern="1200" dirty="0" err="1" smtClean="0">
                <a:solidFill>
                  <a:schemeClr val="tx1"/>
                </a:solidFill>
                <a:effectLst/>
                <a:latin typeface="+mn-lt"/>
                <a:ea typeface="+mn-ea"/>
                <a:cs typeface="+mn-cs"/>
              </a:rPr>
              <a:t>Knowleman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8082</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INTEGRATION </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8084</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数据库服务器（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a:t>
            </a:r>
            <a:r>
              <a:rPr lang="en-US" altLang="zh-CN" sz="1200" kern="1200" dirty="0" smtClean="0">
                <a:solidFill>
                  <a:schemeClr val="tx1"/>
                </a:solidFill>
                <a:effectLst/>
                <a:latin typeface="+mn-lt"/>
                <a:ea typeface="+mn-ea"/>
                <a:cs typeface="+mn-cs"/>
              </a:rPr>
              <a:t>RAC</a:t>
            </a:r>
            <a:r>
              <a:rPr lang="zh-CN" altLang="zh-CN" sz="1200" kern="1200" dirty="0" smtClean="0">
                <a:solidFill>
                  <a:schemeClr val="tx1"/>
                </a:solidFill>
                <a:effectLst/>
                <a:latin typeface="+mn-lt"/>
                <a:ea typeface="+mn-ea"/>
                <a:cs typeface="+mn-cs"/>
              </a:rPr>
              <a:t>集群。</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搜索引擎、文件服务、知识加工、配置组件服务器（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4</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）两节点读</a:t>
            </a:r>
          </a:p>
          <a:p>
            <a:r>
              <a:rPr lang="zh-CN" altLang="zh-CN" sz="1200" kern="1200" dirty="0" smtClean="0">
                <a:solidFill>
                  <a:schemeClr val="tx1"/>
                </a:solidFill>
                <a:effectLst/>
                <a:latin typeface="+mn-lt"/>
                <a:ea typeface="+mn-ea"/>
                <a:cs typeface="+mn-cs"/>
              </a:rPr>
              <a:t>搜索引擎服务读写分离，两节点用于搜索服务读、文件服务读。  </a:t>
            </a:r>
          </a:p>
          <a:p>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）两节点写</a:t>
            </a:r>
          </a:p>
          <a:p>
            <a:r>
              <a:rPr lang="zh-CN" altLang="zh-CN" sz="1200" kern="1200" dirty="0" smtClean="0">
                <a:solidFill>
                  <a:schemeClr val="tx1"/>
                </a:solidFill>
                <a:effectLst/>
                <a:latin typeface="+mn-lt"/>
                <a:ea typeface="+mn-ea"/>
                <a:cs typeface="+mn-cs"/>
              </a:rPr>
              <a:t>两节点用于搜索服务写、文件服务写。</a:t>
            </a:r>
          </a:p>
          <a:p>
            <a:r>
              <a:rPr lang="zh-CN" altLang="zh-CN" sz="1200" kern="1200" dirty="0" smtClean="0">
                <a:solidFill>
                  <a:schemeClr val="tx1"/>
                </a:solidFill>
                <a:effectLst/>
                <a:latin typeface="+mn-lt"/>
                <a:ea typeface="+mn-ea"/>
                <a:cs typeface="+mn-cs"/>
              </a:rPr>
              <a:t>知识加工组件与搜索引擎写服务驻留在一起。</a:t>
            </a:r>
          </a:p>
          <a:p>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）文件服务集群高可用方案</a:t>
            </a:r>
          </a:p>
          <a:p>
            <a:r>
              <a:rPr lang="zh-CN" altLang="zh-CN" sz="1200" kern="1200" dirty="0" smtClean="0">
                <a:solidFill>
                  <a:schemeClr val="tx1"/>
                </a:solidFill>
                <a:effectLst/>
                <a:latin typeface="+mn-lt"/>
                <a:ea typeface="+mn-ea"/>
                <a:cs typeface="+mn-cs"/>
              </a:rPr>
              <a:t>映射本地规划好的存储文件的磁盘目录到专用存储设备；</a:t>
            </a:r>
          </a:p>
          <a:p>
            <a:r>
              <a:rPr lang="en-US" altLang="zh-CN" sz="1200" kern="12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PERA configure Service </a:t>
            </a:r>
            <a:r>
              <a:rPr lang="zh-CN" altLang="zh-CN" sz="1200" kern="1200" dirty="0" smtClean="0">
                <a:solidFill>
                  <a:schemeClr val="tx1"/>
                </a:solidFill>
                <a:effectLst/>
                <a:latin typeface="+mn-lt"/>
                <a:ea typeface="+mn-ea"/>
                <a:cs typeface="+mn-cs"/>
              </a:rPr>
              <a:t>配置组件集群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缓存组件</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消息组件（</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个虚拟机节点做缓存、消息组件集群；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6</a:t>
            </a:fld>
            <a:endParaRPr lang="zh-CN" altLang="en-US"/>
          </a:p>
        </p:txBody>
      </p:sp>
    </p:spTree>
    <p:extLst>
      <p:ext uri="{BB962C8B-B14F-4D97-AF65-F5344CB8AC3E}">
        <p14:creationId xmlns:p14="http://schemas.microsoft.com/office/powerpoint/2010/main" val="3145978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7</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US" altLang="zh-CN" sz="1200" b="1" kern="1200" dirty="0" smtClean="0">
                <a:solidFill>
                  <a:schemeClr val="tx1"/>
                </a:solidFill>
                <a:effectLst/>
                <a:latin typeface="+mn-lt"/>
                <a:ea typeface="+mn-ea"/>
                <a:cs typeface="+mn-cs"/>
              </a:rPr>
              <a:t>KE</a:t>
            </a:r>
            <a:r>
              <a:rPr lang="zh-CN" altLang="en-US" sz="1200" b="1" kern="1200" dirty="0" smtClean="0">
                <a:solidFill>
                  <a:schemeClr val="tx1"/>
                </a:solidFill>
                <a:effectLst/>
                <a:latin typeface="+mn-lt"/>
                <a:ea typeface="+mn-ea"/>
                <a:cs typeface="+mn-cs"/>
              </a:rPr>
              <a:t>高可用、高性能部署架构：</a:t>
            </a:r>
            <a:endParaRPr lang="en-US" altLang="zh-CN" sz="1200" b="1" kern="1200" dirty="0" smtClean="0">
              <a:solidFill>
                <a:schemeClr val="tx1"/>
              </a:solidFill>
              <a:effectLst/>
              <a:latin typeface="+mn-lt"/>
              <a:ea typeface="+mn-ea"/>
              <a:cs typeface="+mn-cs"/>
            </a:endParaRPr>
          </a:p>
          <a:p>
            <a:pPr marL="0" marR="0" lvl="0" indent="0" algn="l" defTabSz="913520" rtl="0" eaLnBrk="1" fontAlgn="auto" latinLnBrk="0" hangingPunct="1">
              <a:lnSpc>
                <a:spcPct val="100000"/>
              </a:lnSpc>
              <a:spcBef>
                <a:spcPts val="0"/>
              </a:spcBef>
              <a:spcAft>
                <a:spcPts val="0"/>
              </a:spcAft>
              <a:buClrTx/>
              <a:buSzTx/>
              <a:buFont typeface="Wingdings" pitchFamily="2" charset="2"/>
              <a:buNone/>
              <a:tabLst/>
              <a:defRPr/>
            </a:pPr>
            <a:endParaRPr lang="en-US" altLang="zh-CN" sz="1200" b="1"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前端缓存与负载均衡服务器（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）前端缓存与负载均衡配置成主主负载均衡；  </a:t>
            </a:r>
          </a:p>
          <a:p>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应用服务器</a:t>
            </a:r>
            <a:r>
              <a:rPr lang="en-US" altLang="zh-CN" sz="1200" b="1" kern="1200" dirty="0" smtClean="0">
                <a:solidFill>
                  <a:schemeClr val="tx1"/>
                </a:solidFill>
                <a:effectLst/>
                <a:latin typeface="+mn-lt"/>
                <a:ea typeface="+mn-ea"/>
                <a:cs typeface="+mn-cs"/>
              </a:rPr>
              <a:t>---ERM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JFORUM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INTEGRATION</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AFLOW</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KM</a:t>
            </a:r>
            <a:r>
              <a:rPr lang="zh-CN" altLang="zh-CN" sz="1200" b="1" kern="1200" dirty="0" smtClean="0">
                <a:solidFill>
                  <a:schemeClr val="tx1"/>
                </a:solidFill>
                <a:effectLst/>
                <a:latin typeface="+mn-lt"/>
                <a:ea typeface="+mn-ea"/>
                <a:cs typeface="+mn-cs"/>
              </a:rPr>
              <a:t>共用（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各应用均部署于</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环境中，将使用统一的</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安装包。</a:t>
            </a:r>
          </a:p>
          <a:p>
            <a:pPr lvl="0"/>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Foundation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8080</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部署在</a:t>
            </a:r>
            <a:r>
              <a:rPr lang="en-US" altLang="zh-CN" sz="1200" kern="1200" dirty="0" err="1" smtClean="0">
                <a:solidFill>
                  <a:schemeClr val="tx1"/>
                </a:solidFill>
                <a:effectLst/>
                <a:latin typeface="+mn-lt"/>
                <a:ea typeface="+mn-ea"/>
                <a:cs typeface="+mn-cs"/>
              </a:rPr>
              <a:t>Knowleman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8082</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INTEGRATION </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8084</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数据库服务器（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a:t>
            </a:r>
            <a:r>
              <a:rPr lang="en-US" altLang="zh-CN" sz="1200" kern="1200" dirty="0" smtClean="0">
                <a:solidFill>
                  <a:schemeClr val="tx1"/>
                </a:solidFill>
                <a:effectLst/>
                <a:latin typeface="+mn-lt"/>
                <a:ea typeface="+mn-ea"/>
                <a:cs typeface="+mn-cs"/>
              </a:rPr>
              <a:t>RAC</a:t>
            </a:r>
            <a:r>
              <a:rPr lang="zh-CN" altLang="zh-CN" sz="1200" kern="1200" dirty="0" smtClean="0">
                <a:solidFill>
                  <a:schemeClr val="tx1"/>
                </a:solidFill>
                <a:effectLst/>
                <a:latin typeface="+mn-lt"/>
                <a:ea typeface="+mn-ea"/>
                <a:cs typeface="+mn-cs"/>
              </a:rPr>
              <a:t>集群。</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搜索引擎、文件服务、知识加工、配置组件服务器（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4</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）两节点读</a:t>
            </a:r>
          </a:p>
          <a:p>
            <a:r>
              <a:rPr lang="zh-CN" altLang="zh-CN" sz="1200" kern="1200" dirty="0" smtClean="0">
                <a:solidFill>
                  <a:schemeClr val="tx1"/>
                </a:solidFill>
                <a:effectLst/>
                <a:latin typeface="+mn-lt"/>
                <a:ea typeface="+mn-ea"/>
                <a:cs typeface="+mn-cs"/>
              </a:rPr>
              <a:t>搜索引擎服务读写分离，两节点用于搜索服务读、文件服务读。  </a:t>
            </a:r>
          </a:p>
          <a:p>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）两节点写</a:t>
            </a:r>
          </a:p>
          <a:p>
            <a:r>
              <a:rPr lang="zh-CN" altLang="zh-CN" sz="1200" kern="1200" dirty="0" smtClean="0">
                <a:solidFill>
                  <a:schemeClr val="tx1"/>
                </a:solidFill>
                <a:effectLst/>
                <a:latin typeface="+mn-lt"/>
                <a:ea typeface="+mn-ea"/>
                <a:cs typeface="+mn-cs"/>
              </a:rPr>
              <a:t>两节点用于搜索服务写、文件服务写。</a:t>
            </a:r>
          </a:p>
          <a:p>
            <a:r>
              <a:rPr lang="zh-CN" altLang="zh-CN" sz="1200" kern="1200" dirty="0" smtClean="0">
                <a:solidFill>
                  <a:schemeClr val="tx1"/>
                </a:solidFill>
                <a:effectLst/>
                <a:latin typeface="+mn-lt"/>
                <a:ea typeface="+mn-ea"/>
                <a:cs typeface="+mn-cs"/>
              </a:rPr>
              <a:t>知识加工组件与搜索引擎写服务驻留在一起。</a:t>
            </a:r>
          </a:p>
          <a:p>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）文件服务集群高可用方案</a:t>
            </a:r>
          </a:p>
          <a:p>
            <a:r>
              <a:rPr lang="zh-CN" altLang="zh-CN" sz="1200" kern="1200" dirty="0" smtClean="0">
                <a:solidFill>
                  <a:schemeClr val="tx1"/>
                </a:solidFill>
                <a:effectLst/>
                <a:latin typeface="+mn-lt"/>
                <a:ea typeface="+mn-ea"/>
                <a:cs typeface="+mn-cs"/>
              </a:rPr>
              <a:t>映射本地规划好的存储文件的磁盘目录到专用存储设备；</a:t>
            </a:r>
          </a:p>
          <a:p>
            <a:r>
              <a:rPr lang="en-US" altLang="zh-CN" sz="1200" kern="12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PERA configure Service </a:t>
            </a:r>
            <a:r>
              <a:rPr lang="zh-CN" altLang="zh-CN" sz="1200" kern="1200" dirty="0" smtClean="0">
                <a:solidFill>
                  <a:schemeClr val="tx1"/>
                </a:solidFill>
                <a:effectLst/>
                <a:latin typeface="+mn-lt"/>
                <a:ea typeface="+mn-ea"/>
                <a:cs typeface="+mn-cs"/>
              </a:rPr>
              <a:t>配置组件集群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缓存组件</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消息组件（</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个虚拟机节点做缓存、消息组件集群；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8</a:t>
            </a:fld>
            <a:endParaRPr lang="zh-CN" altLang="en-US"/>
          </a:p>
        </p:txBody>
      </p:sp>
    </p:spTree>
    <p:extLst>
      <p:ext uri="{BB962C8B-B14F-4D97-AF65-F5344CB8AC3E}">
        <p14:creationId xmlns:p14="http://schemas.microsoft.com/office/powerpoint/2010/main" val="3145978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dirty="0" smtClean="0">
                <a:solidFill>
                  <a:schemeClr val="tx1"/>
                </a:solidFill>
                <a:effectLst/>
                <a:latin typeface="+mn-lt"/>
                <a:ea typeface="+mn-ea"/>
                <a:cs typeface="+mn-cs"/>
              </a:rPr>
              <a:t>KE</a:t>
            </a:r>
            <a:r>
              <a:rPr lang="zh-CN" altLang="zh-CN" sz="1200" b="1" kern="1200" dirty="0" smtClean="0">
                <a:solidFill>
                  <a:schemeClr val="tx1"/>
                </a:solidFill>
                <a:effectLst/>
                <a:latin typeface="+mn-lt"/>
                <a:ea typeface="+mn-ea"/>
                <a:cs typeface="+mn-cs"/>
              </a:rPr>
              <a:t>单机配置方案：</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操作系统：</a:t>
            </a:r>
            <a:r>
              <a:rPr lang="en-US" altLang="zh-CN" sz="1200" kern="1200" dirty="0" err="1" smtClean="0">
                <a:solidFill>
                  <a:schemeClr val="tx1"/>
                </a:solidFill>
                <a:effectLst/>
                <a:latin typeface="+mn-lt"/>
                <a:ea typeface="+mn-ea"/>
                <a:cs typeface="+mn-cs"/>
              </a:rPr>
              <a:t>RedHat</a:t>
            </a:r>
            <a:r>
              <a:rPr lang="en-US" altLang="zh-CN" sz="1200" kern="1200" dirty="0" smtClean="0">
                <a:solidFill>
                  <a:schemeClr val="tx1"/>
                </a:solidFill>
                <a:effectLst/>
                <a:latin typeface="+mn-lt"/>
                <a:ea typeface="+mn-ea"/>
                <a:cs typeface="+mn-cs"/>
              </a:rPr>
              <a:t> Enterprise Linux5.8 (64bit)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KE</a:t>
            </a:r>
            <a:r>
              <a:rPr lang="zh-CN" altLang="zh-CN" sz="1200" kern="1200" dirty="0" smtClean="0">
                <a:solidFill>
                  <a:schemeClr val="tx1"/>
                </a:solidFill>
                <a:effectLst/>
                <a:latin typeface="+mn-lt"/>
                <a:ea typeface="+mn-ea"/>
                <a:cs typeface="+mn-cs"/>
              </a:rPr>
              <a:t>单机最简部署：</a:t>
            </a:r>
          </a:p>
          <a:p>
            <a:endParaRPr lang="en-US" altLang="zh-CN" sz="1200" b="1" kern="1200" dirty="0" smtClean="0">
              <a:solidFill>
                <a:schemeClr val="tx1"/>
              </a:solidFill>
              <a:effectLst/>
              <a:latin typeface="+mn-lt"/>
              <a:ea typeface="+mn-ea"/>
              <a:cs typeface="+mn-cs"/>
            </a:endParaRPr>
          </a:p>
          <a:p>
            <a:pPr marL="171450" indent="-171450">
              <a:buFont typeface="Wingdings" pitchFamily="2" charset="2"/>
              <a:buChar char="n"/>
            </a:pPr>
            <a:r>
              <a:rPr lang="zh-CN" altLang="zh-CN" sz="1200" b="1" kern="1200" dirty="0" smtClean="0">
                <a:solidFill>
                  <a:schemeClr val="tx1"/>
                </a:solidFill>
                <a:effectLst/>
                <a:latin typeface="+mn-lt"/>
                <a:ea typeface="+mn-ea"/>
                <a:cs typeface="+mn-cs"/>
              </a:rPr>
              <a:t>应用服务器（节点数</a:t>
            </a:r>
            <a:r>
              <a:rPr lang="en-US" altLang="zh-CN" sz="1200" b="1" kern="1200" dirty="0" smtClean="0">
                <a:solidFill>
                  <a:schemeClr val="tx1"/>
                </a:solidFill>
                <a:effectLst/>
                <a:latin typeface="+mn-lt"/>
                <a:ea typeface="+mn-ea"/>
                <a:cs typeface="+mn-cs"/>
              </a:rPr>
              <a:t>1</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前端缓存与负载均衡服务器</a:t>
            </a:r>
          </a:p>
          <a:p>
            <a:pPr lvl="0"/>
            <a:r>
              <a:rPr lang="zh-CN" altLang="zh-CN" sz="1200" kern="1200" dirty="0" smtClean="0">
                <a:solidFill>
                  <a:schemeClr val="tx1"/>
                </a:solidFill>
                <a:effectLst/>
                <a:latin typeface="+mn-lt"/>
                <a:ea typeface="+mn-ea"/>
                <a:cs typeface="+mn-cs"/>
              </a:rPr>
              <a:t>应用服务器部署的应用组件</a:t>
            </a:r>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p>
          <a:p>
            <a:r>
              <a:rPr lang="zh-CN" altLang="zh-CN" sz="1200" kern="1200" dirty="0" smtClean="0">
                <a:solidFill>
                  <a:schemeClr val="tx1"/>
                </a:solidFill>
                <a:effectLst/>
                <a:latin typeface="+mn-lt"/>
                <a:ea typeface="+mn-ea"/>
                <a:cs typeface="+mn-cs"/>
              </a:rPr>
              <a:t>各应用均部署于</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环境中，将使用统一的</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安装包。</a:t>
            </a:r>
          </a:p>
          <a:p>
            <a:pPr lvl="0"/>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Foundation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8080</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部署在</a:t>
            </a:r>
            <a:r>
              <a:rPr lang="en-US" altLang="zh-CN" sz="1200" kern="1200" dirty="0" err="1" smtClean="0">
                <a:solidFill>
                  <a:schemeClr val="tx1"/>
                </a:solidFill>
                <a:effectLst/>
                <a:latin typeface="+mn-lt"/>
                <a:ea typeface="+mn-ea"/>
                <a:cs typeface="+mn-cs"/>
              </a:rPr>
              <a:t>Knowleman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8082</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INTEGRATION </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8084</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配置组件；</a:t>
            </a:r>
          </a:p>
          <a:p>
            <a:pPr lvl="0"/>
            <a:r>
              <a:rPr lang="zh-CN" altLang="zh-CN" sz="1200" kern="1200" dirty="0" smtClean="0">
                <a:solidFill>
                  <a:schemeClr val="tx1"/>
                </a:solidFill>
                <a:effectLst/>
                <a:latin typeface="+mn-lt"/>
                <a:ea typeface="+mn-ea"/>
                <a:cs typeface="+mn-cs"/>
              </a:rPr>
              <a:t>缓存组件；</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消息组件；</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indent="-171450">
              <a:buFont typeface="Wingdings" pitchFamily="2" charset="2"/>
              <a:buChar char="n"/>
            </a:pPr>
            <a:r>
              <a:rPr lang="zh-CN" altLang="zh-CN" sz="1200" b="1" kern="1200" dirty="0" smtClean="0">
                <a:solidFill>
                  <a:schemeClr val="tx1"/>
                </a:solidFill>
                <a:effectLst/>
                <a:latin typeface="+mn-lt"/>
                <a:ea typeface="+mn-ea"/>
                <a:cs typeface="+mn-cs"/>
              </a:rPr>
              <a:t>数据库服务器（节点数</a:t>
            </a:r>
            <a:r>
              <a:rPr lang="en-US" altLang="zh-CN" sz="1200" b="1" kern="1200" dirty="0" smtClean="0">
                <a:solidFill>
                  <a:schemeClr val="tx1"/>
                </a:solidFill>
                <a:effectLst/>
                <a:latin typeface="+mn-lt"/>
                <a:ea typeface="+mn-ea"/>
                <a:cs typeface="+mn-cs"/>
              </a:rPr>
              <a:t>1</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ORACLE</a:t>
            </a:r>
            <a:r>
              <a:rPr lang="zh-CN" altLang="zh-CN" sz="1200" kern="1200" dirty="0" smtClean="0">
                <a:solidFill>
                  <a:schemeClr val="tx1"/>
                </a:solidFill>
                <a:effectLst/>
                <a:latin typeface="+mn-lt"/>
                <a:ea typeface="+mn-ea"/>
                <a:cs typeface="+mn-cs"/>
              </a:rPr>
              <a:t>数据库服务器； </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indent="-171450">
              <a:buFont typeface="Wingdings" pitchFamily="2" charset="2"/>
              <a:buChar char="n"/>
            </a:pPr>
            <a:r>
              <a:rPr lang="zh-CN" altLang="zh-CN" sz="1200" b="1" kern="1200" dirty="0" smtClean="0">
                <a:solidFill>
                  <a:schemeClr val="tx1"/>
                </a:solidFill>
                <a:effectLst/>
                <a:latin typeface="+mn-lt"/>
                <a:ea typeface="+mn-ea"/>
                <a:cs typeface="+mn-cs"/>
              </a:rPr>
              <a:t>搜索引擎服务器（节点数</a:t>
            </a:r>
            <a:r>
              <a:rPr lang="en-US" altLang="zh-CN" sz="1200" b="1" kern="1200" dirty="0" smtClean="0">
                <a:solidFill>
                  <a:schemeClr val="tx1"/>
                </a:solidFill>
                <a:effectLst/>
                <a:latin typeface="+mn-lt"/>
                <a:ea typeface="+mn-ea"/>
                <a:cs typeface="+mn-cs"/>
              </a:rPr>
              <a:t>1</a:t>
            </a:r>
            <a:r>
              <a:rPr lang="zh-CN"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搜索引擎、文件服务、知识加工组件服务器</a:t>
            </a:r>
          </a:p>
          <a:p>
            <a:r>
              <a:rPr lang="zh-CN" altLang="zh-CN" sz="1200" kern="1200" dirty="0" smtClean="0">
                <a:solidFill>
                  <a:schemeClr val="tx1"/>
                </a:solidFill>
                <a:effectLst/>
                <a:latin typeface="+mn-lt"/>
                <a:ea typeface="+mn-ea"/>
                <a:cs typeface="+mn-cs"/>
              </a:rPr>
              <a:t>映射本地规划好的存储文件的磁盘目录到专用存储设备；</a:t>
            </a:r>
          </a:p>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10</a:t>
            </a:fld>
            <a:endParaRPr lang="zh-CN" altLang="en-US"/>
          </a:p>
        </p:txBody>
      </p:sp>
    </p:spTree>
    <p:extLst>
      <p:ext uri="{BB962C8B-B14F-4D97-AF65-F5344CB8AC3E}">
        <p14:creationId xmlns:p14="http://schemas.microsoft.com/office/powerpoint/2010/main" val="3865797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US" altLang="zh-CN" sz="1200" b="1" kern="1200" dirty="0" smtClean="0">
                <a:solidFill>
                  <a:schemeClr val="tx1"/>
                </a:solidFill>
                <a:effectLst/>
                <a:latin typeface="+mn-lt"/>
                <a:ea typeface="+mn-ea"/>
                <a:cs typeface="+mn-cs"/>
              </a:rPr>
              <a:t>KE</a:t>
            </a:r>
            <a:r>
              <a:rPr lang="zh-CN" altLang="en-US" sz="1200" b="1" kern="1200" dirty="0" smtClean="0">
                <a:solidFill>
                  <a:schemeClr val="tx1"/>
                </a:solidFill>
                <a:effectLst/>
                <a:latin typeface="+mn-lt"/>
                <a:ea typeface="+mn-ea"/>
                <a:cs typeface="+mn-cs"/>
              </a:rPr>
              <a:t>高可用、高性能部署架构：</a:t>
            </a:r>
            <a:endParaRPr lang="en-US" altLang="zh-CN" sz="1200" b="1" kern="1200" dirty="0" smtClean="0">
              <a:solidFill>
                <a:schemeClr val="tx1"/>
              </a:solidFill>
              <a:effectLst/>
              <a:latin typeface="+mn-lt"/>
              <a:ea typeface="+mn-ea"/>
              <a:cs typeface="+mn-cs"/>
            </a:endParaRPr>
          </a:p>
          <a:p>
            <a:pPr marL="0" marR="0" lvl="0" indent="0" algn="l" defTabSz="913520" rtl="0" eaLnBrk="1" fontAlgn="auto" latinLnBrk="0" hangingPunct="1">
              <a:lnSpc>
                <a:spcPct val="100000"/>
              </a:lnSpc>
              <a:spcBef>
                <a:spcPts val="0"/>
              </a:spcBef>
              <a:spcAft>
                <a:spcPts val="0"/>
              </a:spcAft>
              <a:buClrTx/>
              <a:buSzTx/>
              <a:buFont typeface="Wingdings" pitchFamily="2" charset="2"/>
              <a:buNone/>
              <a:tabLst/>
              <a:defRPr/>
            </a:pPr>
            <a:endParaRPr lang="en-US" altLang="zh-CN" sz="1200" b="1"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前端缓存与负载均衡服务器（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）前端缓存与负载均衡配置成主主负载均衡；  </a:t>
            </a:r>
          </a:p>
          <a:p>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应用服务器</a:t>
            </a:r>
            <a:r>
              <a:rPr lang="en-US" altLang="zh-CN" sz="1200" b="1" kern="1200" dirty="0" smtClean="0">
                <a:solidFill>
                  <a:schemeClr val="tx1"/>
                </a:solidFill>
                <a:effectLst/>
                <a:latin typeface="+mn-lt"/>
                <a:ea typeface="+mn-ea"/>
                <a:cs typeface="+mn-cs"/>
              </a:rPr>
              <a:t>---ERM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JFORUM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INTEGRATION</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AFLOW</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KM</a:t>
            </a:r>
            <a:r>
              <a:rPr lang="zh-CN" altLang="zh-CN" sz="1200" b="1" kern="1200" dirty="0" smtClean="0">
                <a:solidFill>
                  <a:schemeClr val="tx1"/>
                </a:solidFill>
                <a:effectLst/>
                <a:latin typeface="+mn-lt"/>
                <a:ea typeface="+mn-ea"/>
                <a:cs typeface="+mn-cs"/>
              </a:rPr>
              <a:t>共用（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各应用均部署于</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环境中，将使用统一的</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安装包。</a:t>
            </a:r>
          </a:p>
          <a:p>
            <a:pPr lvl="0"/>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Foundation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8080</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部署在</a:t>
            </a:r>
            <a:r>
              <a:rPr lang="en-US" altLang="zh-CN" sz="1200" kern="1200" dirty="0" err="1" smtClean="0">
                <a:solidFill>
                  <a:schemeClr val="tx1"/>
                </a:solidFill>
                <a:effectLst/>
                <a:latin typeface="+mn-lt"/>
                <a:ea typeface="+mn-ea"/>
                <a:cs typeface="+mn-cs"/>
              </a:rPr>
              <a:t>Knowleman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8082</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INTEGRATION </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8084</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数据库服务器（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a:t>
            </a:r>
            <a:r>
              <a:rPr lang="en-US" altLang="zh-CN" sz="1200" kern="1200" dirty="0" smtClean="0">
                <a:solidFill>
                  <a:schemeClr val="tx1"/>
                </a:solidFill>
                <a:effectLst/>
                <a:latin typeface="+mn-lt"/>
                <a:ea typeface="+mn-ea"/>
                <a:cs typeface="+mn-cs"/>
              </a:rPr>
              <a:t>RAC</a:t>
            </a:r>
            <a:r>
              <a:rPr lang="zh-CN" altLang="zh-CN" sz="1200" kern="1200" dirty="0" smtClean="0">
                <a:solidFill>
                  <a:schemeClr val="tx1"/>
                </a:solidFill>
                <a:effectLst/>
                <a:latin typeface="+mn-lt"/>
                <a:ea typeface="+mn-ea"/>
                <a:cs typeface="+mn-cs"/>
              </a:rPr>
              <a:t>集群。</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搜索引擎、文件服务、知识加工、配置组件服务器（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4</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）两节点读</a:t>
            </a:r>
          </a:p>
          <a:p>
            <a:r>
              <a:rPr lang="zh-CN" altLang="zh-CN" sz="1200" kern="1200" dirty="0" smtClean="0">
                <a:solidFill>
                  <a:schemeClr val="tx1"/>
                </a:solidFill>
                <a:effectLst/>
                <a:latin typeface="+mn-lt"/>
                <a:ea typeface="+mn-ea"/>
                <a:cs typeface="+mn-cs"/>
              </a:rPr>
              <a:t>搜索引擎服务读写分离，两节点用于搜索服务读、文件服务读。  </a:t>
            </a:r>
          </a:p>
          <a:p>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）两节点写</a:t>
            </a:r>
          </a:p>
          <a:p>
            <a:r>
              <a:rPr lang="zh-CN" altLang="zh-CN" sz="1200" kern="1200" dirty="0" smtClean="0">
                <a:solidFill>
                  <a:schemeClr val="tx1"/>
                </a:solidFill>
                <a:effectLst/>
                <a:latin typeface="+mn-lt"/>
                <a:ea typeface="+mn-ea"/>
                <a:cs typeface="+mn-cs"/>
              </a:rPr>
              <a:t>两节点用于搜索服务写、文件服务写。</a:t>
            </a:r>
          </a:p>
          <a:p>
            <a:r>
              <a:rPr lang="zh-CN" altLang="zh-CN" sz="1200" kern="1200" dirty="0" smtClean="0">
                <a:solidFill>
                  <a:schemeClr val="tx1"/>
                </a:solidFill>
                <a:effectLst/>
                <a:latin typeface="+mn-lt"/>
                <a:ea typeface="+mn-ea"/>
                <a:cs typeface="+mn-cs"/>
              </a:rPr>
              <a:t>知识加工组件与搜索引擎写服务驻留在一起。</a:t>
            </a:r>
          </a:p>
          <a:p>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）文件服务集群高可用方案</a:t>
            </a:r>
          </a:p>
          <a:p>
            <a:r>
              <a:rPr lang="zh-CN" altLang="zh-CN" sz="1200" kern="1200" dirty="0" smtClean="0">
                <a:solidFill>
                  <a:schemeClr val="tx1"/>
                </a:solidFill>
                <a:effectLst/>
                <a:latin typeface="+mn-lt"/>
                <a:ea typeface="+mn-ea"/>
                <a:cs typeface="+mn-cs"/>
              </a:rPr>
              <a:t>映射本地规划好的存储文件的磁盘目录到专用存储设备；</a:t>
            </a:r>
          </a:p>
          <a:p>
            <a:r>
              <a:rPr lang="en-US" altLang="zh-CN" sz="1200" kern="12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PERA configure Service </a:t>
            </a:r>
            <a:r>
              <a:rPr lang="zh-CN" altLang="zh-CN" sz="1200" kern="1200" dirty="0" smtClean="0">
                <a:solidFill>
                  <a:schemeClr val="tx1"/>
                </a:solidFill>
                <a:effectLst/>
                <a:latin typeface="+mn-lt"/>
                <a:ea typeface="+mn-ea"/>
                <a:cs typeface="+mn-cs"/>
              </a:rPr>
              <a:t>配置组件集群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缓存组件</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消息组件（</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个虚拟机节点做缓存、消息组件集群；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12</a:t>
            </a:fld>
            <a:endParaRPr lang="zh-CN" altLang="en-US"/>
          </a:p>
        </p:txBody>
      </p:sp>
    </p:spTree>
    <p:extLst>
      <p:ext uri="{BB962C8B-B14F-4D97-AF65-F5344CB8AC3E}">
        <p14:creationId xmlns:p14="http://schemas.microsoft.com/office/powerpoint/2010/main" val="31459786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US" altLang="zh-CN" sz="1200" b="1" kern="1200" dirty="0" smtClean="0">
                <a:solidFill>
                  <a:schemeClr val="tx1"/>
                </a:solidFill>
                <a:effectLst/>
                <a:latin typeface="+mn-lt"/>
                <a:ea typeface="+mn-ea"/>
                <a:cs typeface="+mn-cs"/>
              </a:rPr>
              <a:t>KE</a:t>
            </a:r>
            <a:r>
              <a:rPr lang="zh-CN" altLang="en-US" sz="1200" b="1" kern="1200" dirty="0" smtClean="0">
                <a:solidFill>
                  <a:schemeClr val="tx1"/>
                </a:solidFill>
                <a:effectLst/>
                <a:latin typeface="+mn-lt"/>
                <a:ea typeface="+mn-ea"/>
                <a:cs typeface="+mn-cs"/>
              </a:rPr>
              <a:t>高可用、高性能部署架构：</a:t>
            </a:r>
            <a:endParaRPr lang="en-US" altLang="zh-CN" sz="1200" b="1" kern="1200" dirty="0" smtClean="0">
              <a:solidFill>
                <a:schemeClr val="tx1"/>
              </a:solidFill>
              <a:effectLst/>
              <a:latin typeface="+mn-lt"/>
              <a:ea typeface="+mn-ea"/>
              <a:cs typeface="+mn-cs"/>
            </a:endParaRPr>
          </a:p>
          <a:p>
            <a:pPr marL="0" marR="0" lvl="0" indent="0" algn="l" defTabSz="913520" rtl="0" eaLnBrk="1" fontAlgn="auto" latinLnBrk="0" hangingPunct="1">
              <a:lnSpc>
                <a:spcPct val="100000"/>
              </a:lnSpc>
              <a:spcBef>
                <a:spcPts val="0"/>
              </a:spcBef>
              <a:spcAft>
                <a:spcPts val="0"/>
              </a:spcAft>
              <a:buClrTx/>
              <a:buSzTx/>
              <a:buFont typeface="Wingdings" pitchFamily="2" charset="2"/>
              <a:buNone/>
              <a:tabLst/>
              <a:defRPr/>
            </a:pPr>
            <a:endParaRPr lang="en-US" altLang="zh-CN" sz="1200" b="1"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前端缓存与负载均衡服务器（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）前端缓存与负载均衡配置成主主负载均衡；  </a:t>
            </a:r>
          </a:p>
          <a:p>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应用服务器</a:t>
            </a:r>
            <a:r>
              <a:rPr lang="en-US" altLang="zh-CN" sz="1200" b="1" kern="1200" dirty="0" smtClean="0">
                <a:solidFill>
                  <a:schemeClr val="tx1"/>
                </a:solidFill>
                <a:effectLst/>
                <a:latin typeface="+mn-lt"/>
                <a:ea typeface="+mn-ea"/>
                <a:cs typeface="+mn-cs"/>
              </a:rPr>
              <a:t>---ERM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JFORUM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INTEGRATION</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AFLOW</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KM</a:t>
            </a:r>
            <a:r>
              <a:rPr lang="zh-CN" altLang="zh-CN" sz="1200" b="1" kern="1200" dirty="0" smtClean="0">
                <a:solidFill>
                  <a:schemeClr val="tx1"/>
                </a:solidFill>
                <a:effectLst/>
                <a:latin typeface="+mn-lt"/>
                <a:ea typeface="+mn-ea"/>
                <a:cs typeface="+mn-cs"/>
              </a:rPr>
              <a:t>共用（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各应用均部署于</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环境中，将使用统一的</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安装包。</a:t>
            </a:r>
          </a:p>
          <a:p>
            <a:pPr lvl="0"/>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Foundation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8080</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部署在</a:t>
            </a:r>
            <a:r>
              <a:rPr lang="en-US" altLang="zh-CN" sz="1200" kern="1200" dirty="0" err="1" smtClean="0">
                <a:solidFill>
                  <a:schemeClr val="tx1"/>
                </a:solidFill>
                <a:effectLst/>
                <a:latin typeface="+mn-lt"/>
                <a:ea typeface="+mn-ea"/>
                <a:cs typeface="+mn-cs"/>
              </a:rPr>
              <a:t>Knowleman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8082</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INTEGRATION </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8084</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数据库服务器（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a:t>
            </a:r>
            <a:r>
              <a:rPr lang="en-US" altLang="zh-CN" sz="1200" kern="1200" dirty="0" smtClean="0">
                <a:solidFill>
                  <a:schemeClr val="tx1"/>
                </a:solidFill>
                <a:effectLst/>
                <a:latin typeface="+mn-lt"/>
                <a:ea typeface="+mn-ea"/>
                <a:cs typeface="+mn-cs"/>
              </a:rPr>
              <a:t>RAC</a:t>
            </a:r>
            <a:r>
              <a:rPr lang="zh-CN" altLang="zh-CN" sz="1200" kern="1200" dirty="0" smtClean="0">
                <a:solidFill>
                  <a:schemeClr val="tx1"/>
                </a:solidFill>
                <a:effectLst/>
                <a:latin typeface="+mn-lt"/>
                <a:ea typeface="+mn-ea"/>
                <a:cs typeface="+mn-cs"/>
              </a:rPr>
              <a:t>集群。</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搜索引擎、文件服务、知识加工、配置组件服务器（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4</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）两节点读</a:t>
            </a:r>
          </a:p>
          <a:p>
            <a:r>
              <a:rPr lang="zh-CN" altLang="zh-CN" sz="1200" kern="1200" dirty="0" smtClean="0">
                <a:solidFill>
                  <a:schemeClr val="tx1"/>
                </a:solidFill>
                <a:effectLst/>
                <a:latin typeface="+mn-lt"/>
                <a:ea typeface="+mn-ea"/>
                <a:cs typeface="+mn-cs"/>
              </a:rPr>
              <a:t>搜索引擎服务读写分离，两节点用于搜索服务读、文件服务读。  </a:t>
            </a:r>
          </a:p>
          <a:p>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）两节点写</a:t>
            </a:r>
          </a:p>
          <a:p>
            <a:r>
              <a:rPr lang="zh-CN" altLang="zh-CN" sz="1200" kern="1200" dirty="0" smtClean="0">
                <a:solidFill>
                  <a:schemeClr val="tx1"/>
                </a:solidFill>
                <a:effectLst/>
                <a:latin typeface="+mn-lt"/>
                <a:ea typeface="+mn-ea"/>
                <a:cs typeface="+mn-cs"/>
              </a:rPr>
              <a:t>两节点用于搜索服务写、文件服务写。</a:t>
            </a:r>
          </a:p>
          <a:p>
            <a:r>
              <a:rPr lang="zh-CN" altLang="zh-CN" sz="1200" kern="1200" dirty="0" smtClean="0">
                <a:solidFill>
                  <a:schemeClr val="tx1"/>
                </a:solidFill>
                <a:effectLst/>
                <a:latin typeface="+mn-lt"/>
                <a:ea typeface="+mn-ea"/>
                <a:cs typeface="+mn-cs"/>
              </a:rPr>
              <a:t>知识加工组件与搜索引擎写服务驻留在一起。</a:t>
            </a:r>
          </a:p>
          <a:p>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）文件服务集群高可用方案</a:t>
            </a:r>
          </a:p>
          <a:p>
            <a:r>
              <a:rPr lang="zh-CN" altLang="zh-CN" sz="1200" kern="1200" dirty="0" smtClean="0">
                <a:solidFill>
                  <a:schemeClr val="tx1"/>
                </a:solidFill>
                <a:effectLst/>
                <a:latin typeface="+mn-lt"/>
                <a:ea typeface="+mn-ea"/>
                <a:cs typeface="+mn-cs"/>
              </a:rPr>
              <a:t>映射本地规划好的存储文件的磁盘目录到专用存储设备；</a:t>
            </a:r>
          </a:p>
          <a:p>
            <a:r>
              <a:rPr lang="en-US" altLang="zh-CN" sz="1200" kern="12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PERA configure Service </a:t>
            </a:r>
            <a:r>
              <a:rPr lang="zh-CN" altLang="zh-CN" sz="1200" kern="1200" dirty="0" smtClean="0">
                <a:solidFill>
                  <a:schemeClr val="tx1"/>
                </a:solidFill>
                <a:effectLst/>
                <a:latin typeface="+mn-lt"/>
                <a:ea typeface="+mn-ea"/>
                <a:cs typeface="+mn-cs"/>
              </a:rPr>
              <a:t>配置组件集群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缓存组件</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消息组件（</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个虚拟机节点做缓存、消息组件集群；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14</a:t>
            </a:fld>
            <a:endParaRPr lang="zh-CN" altLang="en-US"/>
          </a:p>
        </p:txBody>
      </p:sp>
    </p:spTree>
    <p:extLst>
      <p:ext uri="{BB962C8B-B14F-4D97-AF65-F5344CB8AC3E}">
        <p14:creationId xmlns:p14="http://schemas.microsoft.com/office/powerpoint/2010/main" val="3145978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US" altLang="zh-CN" sz="1200" b="1" kern="1200" dirty="0" smtClean="0">
                <a:solidFill>
                  <a:schemeClr val="tx1"/>
                </a:solidFill>
                <a:effectLst/>
                <a:latin typeface="+mn-lt"/>
                <a:ea typeface="+mn-ea"/>
                <a:cs typeface="+mn-cs"/>
              </a:rPr>
              <a:t>KE</a:t>
            </a:r>
            <a:r>
              <a:rPr lang="zh-CN" altLang="en-US" sz="1200" b="1" kern="1200" dirty="0" smtClean="0">
                <a:solidFill>
                  <a:schemeClr val="tx1"/>
                </a:solidFill>
                <a:effectLst/>
                <a:latin typeface="+mn-lt"/>
                <a:ea typeface="+mn-ea"/>
                <a:cs typeface="+mn-cs"/>
              </a:rPr>
              <a:t>高可用、高性能部署架构：</a:t>
            </a:r>
            <a:endParaRPr lang="en-US" altLang="zh-CN" sz="1200" b="1" kern="1200" dirty="0" smtClean="0">
              <a:solidFill>
                <a:schemeClr val="tx1"/>
              </a:solidFill>
              <a:effectLst/>
              <a:latin typeface="+mn-lt"/>
              <a:ea typeface="+mn-ea"/>
              <a:cs typeface="+mn-cs"/>
            </a:endParaRPr>
          </a:p>
          <a:p>
            <a:pPr marL="0" marR="0" lvl="0" indent="0" algn="l" defTabSz="913520" rtl="0" eaLnBrk="1" fontAlgn="auto" latinLnBrk="0" hangingPunct="1">
              <a:lnSpc>
                <a:spcPct val="100000"/>
              </a:lnSpc>
              <a:spcBef>
                <a:spcPts val="0"/>
              </a:spcBef>
              <a:spcAft>
                <a:spcPts val="0"/>
              </a:spcAft>
              <a:buClrTx/>
              <a:buSzTx/>
              <a:buFont typeface="Wingdings" pitchFamily="2" charset="2"/>
              <a:buNone/>
              <a:tabLst/>
              <a:defRPr/>
            </a:pPr>
            <a:endParaRPr lang="en-US" altLang="zh-CN" sz="1200" b="1"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前端缓存与负载均衡服务器（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）前端缓存与负载均衡配置成主主负载均衡；  </a:t>
            </a:r>
          </a:p>
          <a:p>
            <a:r>
              <a:rPr lang="en-US"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应用服务器</a:t>
            </a:r>
            <a:r>
              <a:rPr lang="en-US" altLang="zh-CN" sz="1200" b="1" kern="1200" dirty="0" smtClean="0">
                <a:solidFill>
                  <a:schemeClr val="tx1"/>
                </a:solidFill>
                <a:effectLst/>
                <a:latin typeface="+mn-lt"/>
                <a:ea typeface="+mn-ea"/>
                <a:cs typeface="+mn-cs"/>
              </a:rPr>
              <a:t>---ERM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JFORUM</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INTEGRATION</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AFLOW</a:t>
            </a:r>
            <a:r>
              <a:rPr lang="zh-CN" altLang="zh-CN" sz="1200" b="1" kern="1200" dirty="0" smtClean="0">
                <a:solidFill>
                  <a:schemeClr val="tx1"/>
                </a:solidFill>
                <a:effectLst/>
                <a:latin typeface="+mn-lt"/>
                <a:ea typeface="+mn-ea"/>
                <a:cs typeface="+mn-cs"/>
              </a:rPr>
              <a:t>，</a:t>
            </a:r>
            <a:r>
              <a:rPr lang="en-US" altLang="zh-CN" sz="1200" b="1" kern="1200" dirty="0" smtClean="0">
                <a:solidFill>
                  <a:schemeClr val="tx1"/>
                </a:solidFill>
                <a:effectLst/>
                <a:latin typeface="+mn-lt"/>
                <a:ea typeface="+mn-ea"/>
                <a:cs typeface="+mn-cs"/>
              </a:rPr>
              <a:t>KM</a:t>
            </a:r>
            <a:r>
              <a:rPr lang="zh-CN" altLang="zh-CN" sz="1200" b="1" kern="1200" dirty="0" smtClean="0">
                <a:solidFill>
                  <a:schemeClr val="tx1"/>
                </a:solidFill>
                <a:effectLst/>
                <a:latin typeface="+mn-lt"/>
                <a:ea typeface="+mn-ea"/>
                <a:cs typeface="+mn-cs"/>
              </a:rPr>
              <a:t>共用（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各应用均部署于</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环境中，将使用统一的</a:t>
            </a:r>
            <a:r>
              <a:rPr lang="en-US" altLang="zh-CN" sz="1200" kern="1200" dirty="0" smtClean="0">
                <a:solidFill>
                  <a:schemeClr val="tx1"/>
                </a:solidFill>
                <a:effectLst/>
                <a:latin typeface="+mn-lt"/>
                <a:ea typeface="+mn-ea"/>
                <a:cs typeface="+mn-cs"/>
              </a:rPr>
              <a:t>JBOSS7</a:t>
            </a:r>
            <a:r>
              <a:rPr lang="zh-CN" altLang="zh-CN" sz="1200" kern="1200" dirty="0" smtClean="0">
                <a:solidFill>
                  <a:schemeClr val="tx1"/>
                </a:solidFill>
                <a:effectLst/>
                <a:latin typeface="+mn-lt"/>
                <a:ea typeface="+mn-ea"/>
                <a:cs typeface="+mn-cs"/>
              </a:rPr>
              <a:t>安装包。</a:t>
            </a:r>
          </a:p>
          <a:p>
            <a:pPr lvl="0"/>
            <a:r>
              <a:rPr lang="en-US" altLang="zh-CN" sz="1200" kern="1200" dirty="0" smtClean="0">
                <a:solidFill>
                  <a:schemeClr val="tx1"/>
                </a:solidFill>
                <a:effectLst/>
                <a:latin typeface="+mn-lt"/>
                <a:ea typeface="+mn-ea"/>
                <a:cs typeface="+mn-cs"/>
              </a:rPr>
              <a:t>ERM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AFLOW</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Foundation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8080</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KM</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JFORUM</a:t>
            </a:r>
            <a:r>
              <a:rPr lang="zh-CN" altLang="zh-CN" sz="1200" kern="1200" dirty="0" smtClean="0">
                <a:solidFill>
                  <a:schemeClr val="tx1"/>
                </a:solidFill>
                <a:effectLst/>
                <a:latin typeface="+mn-lt"/>
                <a:ea typeface="+mn-ea"/>
                <a:cs typeface="+mn-cs"/>
              </a:rPr>
              <a:t>部署在</a:t>
            </a:r>
            <a:r>
              <a:rPr lang="en-US" altLang="zh-CN" sz="1200" kern="1200" dirty="0" err="1" smtClean="0">
                <a:solidFill>
                  <a:schemeClr val="tx1"/>
                </a:solidFill>
                <a:effectLst/>
                <a:latin typeface="+mn-lt"/>
                <a:ea typeface="+mn-ea"/>
                <a:cs typeface="+mn-cs"/>
              </a:rPr>
              <a:t>Knowleman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8082</a:t>
            </a:r>
            <a:endParaRPr lang="zh-CN" altLang="zh-CN" sz="1200" kern="1200" dirty="0" smtClean="0">
              <a:solidFill>
                <a:schemeClr val="tx1"/>
              </a:solidFill>
              <a:effectLst/>
              <a:latin typeface="+mn-lt"/>
              <a:ea typeface="+mn-ea"/>
              <a:cs typeface="+mn-cs"/>
            </a:endParaRPr>
          </a:p>
          <a:p>
            <a:pPr lvl="0"/>
            <a:r>
              <a:rPr lang="en-US" altLang="zh-CN" sz="1200" kern="1200" dirty="0" smtClean="0">
                <a:solidFill>
                  <a:schemeClr val="tx1"/>
                </a:solidFill>
                <a:effectLst/>
                <a:latin typeface="+mn-lt"/>
                <a:ea typeface="+mn-ea"/>
                <a:cs typeface="+mn-cs"/>
              </a:rPr>
              <a:t>INTEGRATION </a:t>
            </a:r>
            <a:r>
              <a:rPr lang="zh-CN" altLang="zh-CN" sz="1200" kern="1200" dirty="0" smtClean="0">
                <a:solidFill>
                  <a:schemeClr val="tx1"/>
                </a:solidFill>
                <a:effectLst/>
                <a:latin typeface="+mn-lt"/>
                <a:ea typeface="+mn-ea"/>
                <a:cs typeface="+mn-cs"/>
              </a:rPr>
              <a:t>部署在</a:t>
            </a:r>
            <a:r>
              <a:rPr lang="en-US" altLang="zh-CN" sz="1200" kern="1200" dirty="0" smtClean="0">
                <a:solidFill>
                  <a:schemeClr val="tx1"/>
                </a:solidFill>
                <a:effectLst/>
                <a:latin typeface="+mn-lt"/>
                <a:ea typeface="+mn-ea"/>
                <a:cs typeface="+mn-cs"/>
              </a:rPr>
              <a:t>Integration</a:t>
            </a:r>
            <a:r>
              <a:rPr lang="zh-CN" altLang="zh-CN" sz="1200" kern="1200" dirty="0" smtClean="0">
                <a:solidFill>
                  <a:schemeClr val="tx1"/>
                </a:solidFill>
                <a:effectLst/>
                <a:latin typeface="+mn-lt"/>
                <a:ea typeface="+mn-ea"/>
                <a:cs typeface="+mn-cs"/>
              </a:rPr>
              <a:t>中，端口</a:t>
            </a:r>
            <a:r>
              <a:rPr lang="en-US" altLang="zh-CN" sz="1200" kern="1200" dirty="0" smtClean="0">
                <a:solidFill>
                  <a:schemeClr val="tx1"/>
                </a:solidFill>
                <a:effectLst/>
                <a:latin typeface="+mn-lt"/>
                <a:ea typeface="+mn-ea"/>
                <a:cs typeface="+mn-cs"/>
              </a:rPr>
              <a:t>8084</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数据库服务器（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a:t>
            </a:r>
            <a:r>
              <a:rPr lang="en-US" altLang="zh-CN" sz="1200" kern="1200" dirty="0" smtClean="0">
                <a:solidFill>
                  <a:schemeClr val="tx1"/>
                </a:solidFill>
                <a:effectLst/>
                <a:latin typeface="+mn-lt"/>
                <a:ea typeface="+mn-ea"/>
                <a:cs typeface="+mn-cs"/>
              </a:rPr>
              <a:t>RAC</a:t>
            </a:r>
            <a:r>
              <a:rPr lang="zh-CN" altLang="zh-CN" sz="1200" kern="1200" dirty="0" smtClean="0">
                <a:solidFill>
                  <a:schemeClr val="tx1"/>
                </a:solidFill>
                <a:effectLst/>
                <a:latin typeface="+mn-lt"/>
                <a:ea typeface="+mn-ea"/>
                <a:cs typeface="+mn-cs"/>
              </a:rPr>
              <a:t>集群。</a:t>
            </a: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搜索引擎、文件服务、知识加工、配置组件服务器（</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4</a:t>
            </a:r>
            <a:r>
              <a:rPr lang="zh-CN" altLang="zh-CN" sz="1200" b="1" kern="1200" dirty="0" smtClean="0">
                <a:solidFill>
                  <a:schemeClr val="tx1"/>
                </a:solidFill>
                <a:effectLst/>
                <a:latin typeface="+mn-lt"/>
                <a:ea typeface="+mn-ea"/>
                <a:cs typeface="+mn-cs"/>
              </a:rPr>
              <a:t>）</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1</a:t>
            </a:r>
            <a:r>
              <a:rPr lang="zh-CN" altLang="zh-CN" sz="1200" kern="1200" dirty="0" smtClean="0">
                <a:solidFill>
                  <a:schemeClr val="tx1"/>
                </a:solidFill>
                <a:effectLst/>
                <a:latin typeface="+mn-lt"/>
                <a:ea typeface="+mn-ea"/>
                <a:cs typeface="+mn-cs"/>
              </a:rPr>
              <a:t>）两节点读</a:t>
            </a:r>
          </a:p>
          <a:p>
            <a:r>
              <a:rPr lang="zh-CN" altLang="zh-CN" sz="1200" kern="1200" dirty="0" smtClean="0">
                <a:solidFill>
                  <a:schemeClr val="tx1"/>
                </a:solidFill>
                <a:effectLst/>
                <a:latin typeface="+mn-lt"/>
                <a:ea typeface="+mn-ea"/>
                <a:cs typeface="+mn-cs"/>
              </a:rPr>
              <a:t>搜索引擎服务读写分离，两节点用于搜索服务读、文件服务读。  </a:t>
            </a:r>
          </a:p>
          <a:p>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）两节点写</a:t>
            </a:r>
          </a:p>
          <a:p>
            <a:r>
              <a:rPr lang="zh-CN" altLang="zh-CN" sz="1200" kern="1200" dirty="0" smtClean="0">
                <a:solidFill>
                  <a:schemeClr val="tx1"/>
                </a:solidFill>
                <a:effectLst/>
                <a:latin typeface="+mn-lt"/>
                <a:ea typeface="+mn-ea"/>
                <a:cs typeface="+mn-cs"/>
              </a:rPr>
              <a:t>两节点用于搜索服务写、文件服务写。</a:t>
            </a:r>
          </a:p>
          <a:p>
            <a:r>
              <a:rPr lang="zh-CN" altLang="zh-CN" sz="1200" kern="1200" dirty="0" smtClean="0">
                <a:solidFill>
                  <a:schemeClr val="tx1"/>
                </a:solidFill>
                <a:effectLst/>
                <a:latin typeface="+mn-lt"/>
                <a:ea typeface="+mn-ea"/>
                <a:cs typeface="+mn-cs"/>
              </a:rPr>
              <a:t>知识加工组件与搜索引擎写服务驻留在一起。</a:t>
            </a:r>
          </a:p>
          <a:p>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）文件服务集群高可用方案</a:t>
            </a:r>
          </a:p>
          <a:p>
            <a:r>
              <a:rPr lang="zh-CN" altLang="zh-CN" sz="1200" kern="1200" dirty="0" smtClean="0">
                <a:solidFill>
                  <a:schemeClr val="tx1"/>
                </a:solidFill>
                <a:effectLst/>
                <a:latin typeface="+mn-lt"/>
                <a:ea typeface="+mn-ea"/>
                <a:cs typeface="+mn-cs"/>
              </a:rPr>
              <a:t>映射本地规划好的存储文件的磁盘目录到专用存储设备；</a:t>
            </a:r>
          </a:p>
          <a:p>
            <a:r>
              <a:rPr lang="en-US" altLang="zh-CN" sz="1200" kern="1200" dirty="0" smtClean="0">
                <a:solidFill>
                  <a:schemeClr val="tx1"/>
                </a:solidFill>
                <a:effectLst/>
                <a:latin typeface="+mn-lt"/>
                <a:ea typeface="+mn-ea"/>
                <a:cs typeface="+mn-cs"/>
              </a:rPr>
              <a:t>4</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PERA configure Service </a:t>
            </a:r>
            <a:r>
              <a:rPr lang="zh-CN" altLang="zh-CN" sz="1200" kern="1200" dirty="0" smtClean="0">
                <a:solidFill>
                  <a:schemeClr val="tx1"/>
                </a:solidFill>
                <a:effectLst/>
                <a:latin typeface="+mn-lt"/>
                <a:ea typeface="+mn-ea"/>
                <a:cs typeface="+mn-cs"/>
              </a:rPr>
              <a:t>配置组件集群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marL="171450" lvl="0" indent="-171450">
              <a:buFont typeface="Wingdings" pitchFamily="2" charset="2"/>
              <a:buChar char="n"/>
            </a:pPr>
            <a:r>
              <a:rPr lang="zh-CN" altLang="zh-CN" sz="1200" b="1" kern="1200" dirty="0" smtClean="0">
                <a:solidFill>
                  <a:schemeClr val="tx1"/>
                </a:solidFill>
                <a:effectLst/>
                <a:latin typeface="+mn-lt"/>
                <a:ea typeface="+mn-ea"/>
                <a:cs typeface="+mn-cs"/>
              </a:rPr>
              <a:t>缓存组件</a:t>
            </a:r>
            <a:r>
              <a:rPr lang="en-US" altLang="zh-CN" sz="1200" b="1" kern="1200" dirty="0" smtClean="0">
                <a:solidFill>
                  <a:schemeClr val="tx1"/>
                </a:solidFill>
                <a:effectLst/>
                <a:latin typeface="+mn-lt"/>
                <a:ea typeface="+mn-ea"/>
                <a:cs typeface="+mn-cs"/>
              </a:rPr>
              <a:t>/</a:t>
            </a:r>
            <a:r>
              <a:rPr lang="zh-CN" altLang="zh-CN" sz="1200" b="1" kern="1200" dirty="0" smtClean="0">
                <a:solidFill>
                  <a:schemeClr val="tx1"/>
                </a:solidFill>
                <a:effectLst/>
                <a:latin typeface="+mn-lt"/>
                <a:ea typeface="+mn-ea"/>
                <a:cs typeface="+mn-cs"/>
              </a:rPr>
              <a:t>消息组件（</a:t>
            </a:r>
            <a:r>
              <a:rPr lang="zh-CN" altLang="en-US" sz="1200" b="1" kern="1200" dirty="0" smtClean="0">
                <a:solidFill>
                  <a:schemeClr val="tx1"/>
                </a:solidFill>
                <a:effectLst/>
                <a:latin typeface="+mn-lt"/>
                <a:ea typeface="+mn-ea"/>
                <a:cs typeface="+mn-cs"/>
              </a:rPr>
              <a:t>虚拟机</a:t>
            </a:r>
            <a:r>
              <a:rPr lang="zh-CN" altLang="zh-CN" sz="1200" b="1" kern="1200" dirty="0" smtClean="0">
                <a:solidFill>
                  <a:schemeClr val="tx1"/>
                </a:solidFill>
                <a:effectLst/>
                <a:latin typeface="+mn-lt"/>
                <a:ea typeface="+mn-ea"/>
                <a:cs typeface="+mn-cs"/>
              </a:rPr>
              <a:t>节点数</a:t>
            </a:r>
            <a:r>
              <a:rPr lang="en-US" altLang="zh-CN" sz="1200" b="1" kern="1200" dirty="0" smtClean="0">
                <a:solidFill>
                  <a:schemeClr val="tx1"/>
                </a:solidFill>
                <a:effectLst/>
                <a:latin typeface="+mn-lt"/>
                <a:ea typeface="+mn-ea"/>
                <a:cs typeface="+mn-cs"/>
              </a:rPr>
              <a:t>2</a:t>
            </a:r>
            <a:r>
              <a:rPr lang="zh-CN" altLang="zh-CN" sz="1200" b="1"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pPr lvl="0"/>
            <a:r>
              <a:rPr lang="zh-CN" altLang="zh-CN" sz="1200" kern="1200" dirty="0" smtClean="0">
                <a:solidFill>
                  <a:schemeClr val="tx1"/>
                </a:solidFill>
                <a:effectLst/>
                <a:latin typeface="+mn-lt"/>
                <a:ea typeface="+mn-ea"/>
                <a:cs typeface="+mn-cs"/>
              </a:rPr>
              <a:t>需要</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个虚拟机节点做缓存、消息组件集群；</a:t>
            </a: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A9373395-7C75-4280-B027-0FD5A7D39630}" type="slidenum">
              <a:rPr lang="zh-CN" altLang="en-US" smtClean="0"/>
              <a:pPr/>
              <a:t>16</a:t>
            </a:fld>
            <a:endParaRPr lang="zh-CN" altLang="en-US"/>
          </a:p>
        </p:txBody>
      </p:sp>
    </p:spTree>
    <p:extLst>
      <p:ext uri="{BB962C8B-B14F-4D97-AF65-F5344CB8AC3E}">
        <p14:creationId xmlns:p14="http://schemas.microsoft.com/office/powerpoint/2010/main" val="31459786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标题幻灯片">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grpSp>
        <p:nvGrpSpPr>
          <p:cNvPr id="4" name="Group 37"/>
          <p:cNvGrpSpPr>
            <a:grpSpLocks/>
          </p:cNvGrpSpPr>
          <p:nvPr userDrawn="1"/>
        </p:nvGrpSpPr>
        <p:grpSpPr bwMode="auto">
          <a:xfrm>
            <a:off x="3132138" y="2349500"/>
            <a:ext cx="6011862" cy="1079500"/>
            <a:chOff x="1973" y="1480"/>
            <a:chExt cx="3787" cy="680"/>
          </a:xfrm>
        </p:grpSpPr>
        <p:sp>
          <p:nvSpPr>
            <p:cNvPr id="5" name="AutoShape 23"/>
            <p:cNvSpPr>
              <a:spLocks noChangeArrowheads="1"/>
            </p:cNvSpPr>
            <p:nvPr userDrawn="1"/>
          </p:nvSpPr>
          <p:spPr bwMode="auto">
            <a:xfrm>
              <a:off x="1973" y="1480"/>
              <a:ext cx="3787" cy="680"/>
            </a:xfrm>
            <a:custGeom>
              <a:avLst/>
              <a:gdLst>
                <a:gd name="G0" fmla="+- 1757 0 0"/>
                <a:gd name="G1" fmla="+- 21600 0 1757"/>
                <a:gd name="G2" fmla="*/ 1757 1 2"/>
                <a:gd name="G3" fmla="+- 21600 0 G2"/>
                <a:gd name="G4" fmla="+/ 1757 21600 2"/>
                <a:gd name="G5" fmla="+/ G1 0 2"/>
                <a:gd name="G6" fmla="*/ 21600 21600 1757"/>
                <a:gd name="G7" fmla="*/ G6 1 2"/>
                <a:gd name="G8" fmla="+- 21600 0 G7"/>
                <a:gd name="G9" fmla="*/ 21600 1 2"/>
                <a:gd name="G10" fmla="+- 1757 0 G9"/>
                <a:gd name="G11" fmla="?: G10 G8 0"/>
                <a:gd name="G12" fmla="?: G10 G7 21600"/>
                <a:gd name="T0" fmla="*/ 20721 w 21600"/>
                <a:gd name="T1" fmla="*/ 10800 h 21600"/>
                <a:gd name="T2" fmla="*/ 10800 w 21600"/>
                <a:gd name="T3" fmla="*/ 21600 h 21600"/>
                <a:gd name="T4" fmla="*/ 879 w 21600"/>
                <a:gd name="T5" fmla="*/ 10800 h 21600"/>
                <a:gd name="T6" fmla="*/ 10800 w 21600"/>
                <a:gd name="T7" fmla="*/ 0 h 21600"/>
                <a:gd name="T8" fmla="*/ 2679 w 21600"/>
                <a:gd name="T9" fmla="*/ 2679 h 21600"/>
                <a:gd name="T10" fmla="*/ 18921 w 21600"/>
                <a:gd name="T11" fmla="*/ 18921 h 21600"/>
              </a:gdLst>
              <a:ahLst/>
              <a:cxnLst>
                <a:cxn ang="0">
                  <a:pos x="T0" y="T1"/>
                </a:cxn>
                <a:cxn ang="0">
                  <a:pos x="T2" y="T3"/>
                </a:cxn>
                <a:cxn ang="0">
                  <a:pos x="T4" y="T5"/>
                </a:cxn>
                <a:cxn ang="0">
                  <a:pos x="T6" y="T7"/>
                </a:cxn>
              </a:cxnLst>
              <a:rect l="T8" t="T9" r="T10" b="T11"/>
              <a:pathLst>
                <a:path w="21600" h="21600">
                  <a:moveTo>
                    <a:pt x="0" y="0"/>
                  </a:moveTo>
                  <a:lnTo>
                    <a:pt x="1757" y="21600"/>
                  </a:lnTo>
                  <a:lnTo>
                    <a:pt x="19843" y="21600"/>
                  </a:lnTo>
                  <a:lnTo>
                    <a:pt x="21600" y="0"/>
                  </a:lnTo>
                  <a:close/>
                </a:path>
              </a:pathLst>
            </a:custGeom>
            <a:gradFill rotWithShape="1">
              <a:gsLst>
                <a:gs pos="0">
                  <a:srgbClr val="FFFF66">
                    <a:alpha val="89999"/>
                  </a:srgbClr>
                </a:gs>
                <a:gs pos="100000">
                  <a:srgbClr val="F6D300">
                    <a:alpha val="0"/>
                  </a:srgbClr>
                </a:gs>
              </a:gsLst>
              <a:lin ang="2700000" scaled="1"/>
            </a:gradFill>
            <a:ln w="9525" algn="ctr">
              <a:noFill/>
              <a:miter lim="800000"/>
              <a:headEnd/>
              <a:tailEnd/>
            </a:ln>
            <a:effectLst/>
          </p:spPr>
          <p:txBody>
            <a:bodyPr wrap="none" anchor="ctr"/>
            <a:lstStyle/>
            <a:p>
              <a:pPr fontAlgn="base">
                <a:spcBef>
                  <a:spcPct val="0"/>
                </a:spcBef>
                <a:spcAft>
                  <a:spcPct val="0"/>
                </a:spcAft>
                <a:defRPr/>
              </a:pPr>
              <a:endParaRPr lang="zh-CN" altLang="en-US">
                <a:solidFill>
                  <a:prstClr val="black"/>
                </a:solidFill>
              </a:endParaRPr>
            </a:p>
          </p:txBody>
        </p:sp>
        <p:sp>
          <p:nvSpPr>
            <p:cNvPr id="6" name="AutoShape 36"/>
            <p:cNvSpPr>
              <a:spLocks noChangeArrowheads="1"/>
            </p:cNvSpPr>
            <p:nvPr userDrawn="1"/>
          </p:nvSpPr>
          <p:spPr bwMode="auto">
            <a:xfrm flipH="1">
              <a:off x="5452" y="1480"/>
              <a:ext cx="308" cy="680"/>
            </a:xfrm>
            <a:prstGeom prst="rtTriangle">
              <a:avLst/>
            </a:prstGeom>
            <a:gradFill rotWithShape="1">
              <a:gsLst>
                <a:gs pos="0">
                  <a:srgbClr val="FFFF66">
                    <a:alpha val="39000"/>
                  </a:srgbClr>
                </a:gs>
                <a:gs pos="100000">
                  <a:srgbClr val="FFFF66">
                    <a:alpha val="0"/>
                  </a:srgbClr>
                </a:gs>
              </a:gsLst>
              <a:lin ang="5400000" scaled="1"/>
            </a:gradFill>
            <a:ln w="9525" algn="ctr">
              <a:noFill/>
              <a:miter lim="800000"/>
              <a:headEnd/>
              <a:tailEnd/>
            </a:ln>
            <a:effectLst/>
          </p:spPr>
          <p:txBody>
            <a:bodyPr wrap="none" anchor="ctr"/>
            <a:lstStyle/>
            <a:p>
              <a:pPr fontAlgn="base">
                <a:spcBef>
                  <a:spcPct val="0"/>
                </a:spcBef>
                <a:spcAft>
                  <a:spcPct val="0"/>
                </a:spcAft>
                <a:defRPr/>
              </a:pPr>
              <a:endParaRPr lang="zh-CN" altLang="en-US">
                <a:solidFill>
                  <a:prstClr val="black"/>
                </a:solidFill>
              </a:endParaRPr>
            </a:p>
          </p:txBody>
        </p:sp>
      </p:grpSp>
      <p:pic>
        <p:nvPicPr>
          <p:cNvPr id="7" name="Picture 14" descr="logo"/>
          <p:cNvPicPr>
            <a:picLocks noChangeAspect="1" noChangeArrowheads="1"/>
          </p:cNvPicPr>
          <p:nvPr/>
        </p:nvPicPr>
        <p:blipFill>
          <a:blip r:embed="rId3" cstate="print"/>
          <a:srcRect/>
          <a:stretch>
            <a:fillRect/>
          </a:stretch>
        </p:blipFill>
        <p:spPr bwMode="auto">
          <a:xfrm>
            <a:off x="7667634" y="188913"/>
            <a:ext cx="1203325" cy="393700"/>
          </a:xfrm>
          <a:prstGeom prst="rect">
            <a:avLst/>
          </a:prstGeom>
          <a:noFill/>
          <a:ln w="9525">
            <a:noFill/>
            <a:miter lim="800000"/>
            <a:headEnd/>
            <a:tailEnd/>
          </a:ln>
        </p:spPr>
      </p:pic>
      <p:sp>
        <p:nvSpPr>
          <p:cNvPr id="8" name="Text Box 15"/>
          <p:cNvSpPr txBox="1">
            <a:spLocks noChangeArrowheads="1"/>
          </p:cNvSpPr>
          <p:nvPr/>
        </p:nvSpPr>
        <p:spPr bwMode="auto">
          <a:xfrm>
            <a:off x="0" y="6610358"/>
            <a:ext cx="9144000" cy="246130"/>
          </a:xfrm>
          <a:prstGeom prst="rect">
            <a:avLst/>
          </a:prstGeom>
          <a:noFill/>
          <a:ln w="9525">
            <a:noFill/>
            <a:miter lim="800000"/>
            <a:headEnd/>
            <a:tailEnd/>
          </a:ln>
          <a:effectLst/>
        </p:spPr>
        <p:txBody>
          <a:bodyPr lIns="91341" tIns="45675" rIns="91341" bIns="45675">
            <a:spAutoFit/>
          </a:bodyPr>
          <a:lstStyle/>
          <a:p>
            <a:pPr algn="ctr" fontAlgn="base">
              <a:spcBef>
                <a:spcPct val="50000"/>
              </a:spcBef>
              <a:spcAft>
                <a:spcPct val="0"/>
              </a:spcAft>
              <a:defRPr/>
            </a:pPr>
            <a:r>
              <a:rPr lang="en-US" altLang="zh-CN" sz="1000" dirty="0">
                <a:solidFill>
                  <a:prstClr val="black"/>
                </a:solidFill>
                <a:ea typeface="宋体" charset="-122"/>
              </a:rPr>
              <a:t>A </a:t>
            </a:r>
            <a:r>
              <a:rPr lang="en-US" altLang="zh-CN" sz="1000" dirty="0" err="1">
                <a:solidFill>
                  <a:prstClr val="black"/>
                </a:solidFill>
                <a:ea typeface="宋体" charset="-122"/>
              </a:rPr>
              <a:t>Pera</a:t>
            </a:r>
            <a:r>
              <a:rPr lang="en-US" altLang="zh-CN" sz="1000" dirty="0">
                <a:solidFill>
                  <a:prstClr val="black"/>
                </a:solidFill>
                <a:ea typeface="宋体" charset="-122"/>
              </a:rPr>
              <a:t> Global Company © 2009 PERA China</a:t>
            </a:r>
          </a:p>
        </p:txBody>
      </p:sp>
      <p:sp>
        <p:nvSpPr>
          <p:cNvPr id="5122" name="Rectangle 2"/>
          <p:cNvSpPr>
            <a:spLocks noGrp="1" noChangeArrowheads="1"/>
          </p:cNvSpPr>
          <p:nvPr>
            <p:ph type="ctrTitle"/>
          </p:nvPr>
        </p:nvSpPr>
        <p:spPr>
          <a:xfrm>
            <a:off x="3491880" y="1958984"/>
            <a:ext cx="5832648" cy="1470025"/>
          </a:xfrm>
        </p:spPr>
        <p:txBody>
          <a:bodyPr/>
          <a:lstStyle>
            <a:lvl1pPr>
              <a:defRPr sz="3600">
                <a:latin typeface="汉仪大黑简" pitchFamily="49" charset="-122"/>
                <a:ea typeface="汉仪大黑简" pitchFamily="49" charset="-122"/>
              </a:defRPr>
            </a:lvl1pPr>
          </a:lstStyle>
          <a:p>
            <a:r>
              <a:rPr lang="zh-CN" altLang="en-US" dirty="0" smtClean="0"/>
              <a:t>单击此处编辑母版标题样式</a:t>
            </a:r>
            <a:endParaRPr lang="zh-CN" altLang="en-US" dirty="0"/>
          </a:p>
        </p:txBody>
      </p:sp>
      <p:sp>
        <p:nvSpPr>
          <p:cNvPr id="5123" name="Rectangle 3"/>
          <p:cNvSpPr>
            <a:spLocks noGrp="1" noChangeArrowheads="1"/>
          </p:cNvSpPr>
          <p:nvPr>
            <p:ph type="subTitle" idx="1"/>
          </p:nvPr>
        </p:nvSpPr>
        <p:spPr>
          <a:xfrm>
            <a:off x="3565526" y="2997200"/>
            <a:ext cx="5256213" cy="477838"/>
          </a:xfrm>
        </p:spPr>
        <p:txBody>
          <a:bodyPr/>
          <a:lstStyle>
            <a:lvl1pPr marL="0" indent="0">
              <a:buFont typeface="Wingdings" pitchFamily="2" charset="2"/>
              <a:buNone/>
              <a:defRPr sz="1500"/>
            </a:lvl1pPr>
          </a:lstStyle>
          <a:p>
            <a:r>
              <a:rPr lang="zh-CN" altLang="en-US" smtClean="0"/>
              <a:t>单击此处编辑母版副标题样式</a:t>
            </a:r>
            <a:endParaRPr lang="zh-CN" altLang="en-US"/>
          </a:p>
        </p:txBody>
      </p:sp>
      <p:sp>
        <p:nvSpPr>
          <p:cNvPr id="9" name="Rectangle 4"/>
          <p:cNvSpPr>
            <a:spLocks noGrp="1" noChangeArrowheads="1"/>
          </p:cNvSpPr>
          <p:nvPr>
            <p:ph type="dt" sz="half" idx="10"/>
          </p:nvPr>
        </p:nvSpPr>
        <p:spPr>
          <a:xfrm>
            <a:off x="457200" y="6245225"/>
            <a:ext cx="2133600" cy="476250"/>
          </a:xfrm>
        </p:spPr>
        <p:txBody>
          <a:bodyPr/>
          <a:lstStyle>
            <a:lvl1pPr>
              <a:defRPr/>
            </a:lvl1pPr>
          </a:lstStyle>
          <a:p>
            <a:pPr>
              <a:defRPr/>
            </a:pPr>
            <a:endParaRPr lang="en-US" altLang="zh-CN">
              <a:solidFill>
                <a:prstClr val="black"/>
              </a:solidFill>
            </a:endParaRPr>
          </a:p>
        </p:txBody>
      </p:sp>
      <p:sp>
        <p:nvSpPr>
          <p:cNvPr id="10" name="Rectangle 5"/>
          <p:cNvSpPr>
            <a:spLocks noGrp="1" noChangeArrowheads="1"/>
          </p:cNvSpPr>
          <p:nvPr>
            <p:ph type="ftr" sz="quarter" idx="11"/>
          </p:nvPr>
        </p:nvSpPr>
        <p:spPr/>
        <p:txBody>
          <a:bodyPr/>
          <a:lstStyle>
            <a:lvl1pPr>
              <a:defRPr/>
            </a:lvl1pPr>
          </a:lstStyle>
          <a:p>
            <a:pPr>
              <a:defRPr/>
            </a:pPr>
            <a:endParaRPr lang="en-US" altLang="zh-CN">
              <a:solidFill>
                <a:prstClr val="black"/>
              </a:solidFill>
            </a:endParaRPr>
          </a:p>
        </p:txBody>
      </p:sp>
      <p:sp>
        <p:nvSpPr>
          <p:cNvPr id="11" name="Rectangle 6"/>
          <p:cNvSpPr>
            <a:spLocks noGrp="1" noChangeArrowheads="1"/>
          </p:cNvSpPr>
          <p:nvPr>
            <p:ph type="sldNum" sz="quarter" idx="12"/>
          </p:nvPr>
        </p:nvSpPr>
        <p:spPr>
          <a:xfrm>
            <a:off x="6553200" y="6245225"/>
            <a:ext cx="2133600" cy="476250"/>
          </a:xfrm>
        </p:spPr>
        <p:txBody>
          <a:bodyPr/>
          <a:lstStyle>
            <a:lvl1pPr>
              <a:defRPr/>
            </a:lvl1pPr>
          </a:lstStyle>
          <a:p>
            <a:pPr>
              <a:defRPr/>
            </a:pPr>
            <a:fld id="{EB05147C-424F-4858-A9D3-DA23614D94EE}" type="slidenum">
              <a:rPr lang="en-US" altLang="zh-CN">
                <a:solidFill>
                  <a:prstClr val="black"/>
                </a:solidFill>
              </a:rPr>
              <a:pPr>
                <a:defRPr/>
              </a:pPr>
              <a:t>‹#›</a:t>
            </a:fld>
            <a:endParaRPr lang="en-US" altLang="zh-CN">
              <a:solidFill>
                <a:prstClr val="black"/>
              </a:solidFill>
            </a:endParaRPr>
          </a:p>
        </p:txBody>
      </p:sp>
    </p:spTree>
    <p:extLst>
      <p:ext uri="{BB962C8B-B14F-4D97-AF65-F5344CB8AC3E}">
        <p14:creationId xmlns:p14="http://schemas.microsoft.com/office/powerpoint/2010/main" val="334189425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7AAF09E3-7436-4C20-B787-4EFA7A0D0922}" type="slidenum">
              <a:rPr lang="en-US" altLang="zh-CN">
                <a:solidFill>
                  <a:prstClr val="black"/>
                </a:solidFill>
              </a:rPr>
              <a:pPr>
                <a:defRPr/>
              </a:pPr>
              <a:t>‹#›</a:t>
            </a:fld>
            <a:endParaRPr lang="en-US" altLang="zh-CN">
              <a:solidFill>
                <a:prstClr val="black"/>
              </a:solidFill>
            </a:endParaRPr>
          </a:p>
        </p:txBody>
      </p:sp>
    </p:spTree>
    <p:extLst>
      <p:ext uri="{BB962C8B-B14F-4D97-AF65-F5344CB8AC3E}">
        <p14:creationId xmlns:p14="http://schemas.microsoft.com/office/powerpoint/2010/main" val="41514314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97663" y="-17463"/>
            <a:ext cx="2195512" cy="6143626"/>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07951" y="-17463"/>
            <a:ext cx="6437313" cy="6143626"/>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158B36B-78A8-4934-A196-A7D4EB99A0C0}" type="slidenum">
              <a:rPr lang="en-US" altLang="zh-CN">
                <a:solidFill>
                  <a:prstClr val="black"/>
                </a:solidFill>
              </a:rPr>
              <a:pPr>
                <a:defRPr/>
              </a:pPr>
              <a:t>‹#›</a:t>
            </a:fld>
            <a:endParaRPr lang="en-US" altLang="zh-CN">
              <a:solidFill>
                <a:prstClr val="black"/>
              </a:solidFill>
            </a:endParaRPr>
          </a:p>
        </p:txBody>
      </p:sp>
    </p:spTree>
    <p:extLst>
      <p:ext uri="{BB962C8B-B14F-4D97-AF65-F5344CB8AC3E}">
        <p14:creationId xmlns:p14="http://schemas.microsoft.com/office/powerpoint/2010/main" val="3544874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107950" y="-17461"/>
            <a:ext cx="6707188" cy="850901"/>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250834" y="981075"/>
            <a:ext cx="4244975" cy="51450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quarter" idx="2"/>
          </p:nvPr>
        </p:nvSpPr>
        <p:spPr>
          <a:xfrm>
            <a:off x="4648209" y="981075"/>
            <a:ext cx="4244975" cy="249555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内容占位符 4"/>
          <p:cNvSpPr>
            <a:spLocks noGrp="1"/>
          </p:cNvSpPr>
          <p:nvPr>
            <p:ph sz="quarter" idx="3"/>
          </p:nvPr>
        </p:nvSpPr>
        <p:spPr>
          <a:xfrm>
            <a:off x="4648209" y="3629025"/>
            <a:ext cx="4244975" cy="24971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7"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8" name="Rectangle 6"/>
          <p:cNvSpPr>
            <a:spLocks noGrp="1" noChangeArrowheads="1"/>
          </p:cNvSpPr>
          <p:nvPr>
            <p:ph type="sldNum" sz="quarter" idx="12"/>
          </p:nvPr>
        </p:nvSpPr>
        <p:spPr>
          <a:ln/>
        </p:spPr>
        <p:txBody>
          <a:bodyPr/>
          <a:lstStyle>
            <a:lvl1pPr>
              <a:defRPr/>
            </a:lvl1pPr>
          </a:lstStyle>
          <a:p>
            <a:pPr>
              <a:defRPr/>
            </a:pPr>
            <a:fld id="{85658493-C426-4350-A8DA-69BCCDF6D1E4}" type="slidenum">
              <a:rPr lang="en-US" altLang="zh-CN">
                <a:solidFill>
                  <a:prstClr val="black"/>
                </a:solidFill>
              </a:rPr>
              <a:pPr>
                <a:defRPr/>
              </a:pPr>
              <a:t>‹#›</a:t>
            </a:fld>
            <a:endParaRPr lang="en-US" altLang="zh-CN">
              <a:solidFill>
                <a:prstClr val="black"/>
              </a:solidFill>
            </a:endParaRPr>
          </a:p>
        </p:txBody>
      </p:sp>
    </p:spTree>
    <p:extLst>
      <p:ext uri="{BB962C8B-B14F-4D97-AF65-F5344CB8AC3E}">
        <p14:creationId xmlns:p14="http://schemas.microsoft.com/office/powerpoint/2010/main" val="19482380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7" name="矩形 6"/>
          <p:cNvSpPr/>
          <p:nvPr userDrawn="1"/>
        </p:nvSpPr>
        <p:spPr bwMode="auto">
          <a:xfrm>
            <a:off x="0" y="0"/>
            <a:ext cx="9144000" cy="6858000"/>
          </a:xfrm>
          <a:prstGeom prst="rect">
            <a:avLst/>
          </a:prstGeom>
          <a:solidFill>
            <a:schemeClr val="bg1">
              <a:lumMod val="95000"/>
            </a:schemeClr>
          </a:solidFill>
          <a:ln w="9525" cap="flat" cmpd="sng" algn="ctr">
            <a:solidFill>
              <a:schemeClr val="bg1">
                <a:lumMod val="95000"/>
              </a:schemeClr>
            </a:solidFill>
            <a:prstDash val="solid"/>
            <a:round/>
            <a:headEnd type="none" w="med" len="med"/>
            <a:tailEnd type="none" w="med" len="med"/>
          </a:ln>
          <a:effectLst/>
        </p:spPr>
        <p:txBody>
          <a:bodyPr vert="horz" wrap="none" lIns="91341" tIns="45675" rIns="91341" bIns="45675" numCol="1" rtlCol="0" anchor="ctr" anchorCtr="0" compatLnSpc="1">
            <a:prstTxWarp prst="textNoShape">
              <a:avLst/>
            </a:prstTxWarp>
          </a:bodyPr>
          <a:lstStyle/>
          <a:p>
            <a:pPr defTabSz="913410" fontAlgn="base">
              <a:spcBef>
                <a:spcPct val="0"/>
              </a:spcBef>
              <a:spcAft>
                <a:spcPct val="0"/>
              </a:spcAft>
            </a:pPr>
            <a:endParaRPr lang="zh-CN" altLang="en-US" dirty="0" smtClean="0">
              <a:solidFill>
                <a:prstClr val="black"/>
              </a:solidFill>
            </a:endParaRPr>
          </a:p>
        </p:txBody>
      </p:sp>
      <p:sp>
        <p:nvSpPr>
          <p:cNvPr id="2" name="标题 1"/>
          <p:cNvSpPr>
            <a:spLocks noGrp="1"/>
          </p:cNvSpPr>
          <p:nvPr>
            <p:ph type="title"/>
          </p:nvPr>
        </p:nvSpPr>
        <p:spPr>
          <a:xfrm>
            <a:off x="755576" y="260657"/>
            <a:ext cx="6059562" cy="850901"/>
          </a:xfrm>
          <a:effectLst>
            <a:outerShdw blurRad="114300" dist="38100" dir="5400000" algn="t" rotWithShape="0">
              <a:prstClr val="black">
                <a:alpha val="20000"/>
              </a:prstClr>
            </a:outerShdw>
          </a:effectLst>
        </p:spPr>
        <p:txBody>
          <a:bodyPr/>
          <a:lstStyle>
            <a:lvl1pPr>
              <a:defRPr sz="2400">
                <a:latin typeface="汉仪大黑简" pitchFamily="49" charset="-122"/>
                <a:ea typeface="汉仪大黑简" pitchFamily="49"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755584" y="1340776"/>
            <a:ext cx="7776865" cy="4785395"/>
          </a:xfrm>
        </p:spPr>
        <p:txBody>
          <a:bodyPr/>
          <a:lstStyle>
            <a:lvl1pPr>
              <a:defRPr sz="2000">
                <a:latin typeface="微软雅黑" pitchFamily="34" charset="-122"/>
                <a:ea typeface="微软雅黑" pitchFamily="34" charset="-122"/>
              </a:defRPr>
            </a:lvl1pPr>
            <a:lvl2pPr>
              <a:defRPr sz="2000">
                <a:latin typeface="微软雅黑" pitchFamily="34" charset="-122"/>
                <a:ea typeface="微软雅黑" pitchFamily="34" charset="-122"/>
              </a:defRPr>
            </a:lvl2pPr>
            <a:lvl3pPr>
              <a:defRPr sz="1800">
                <a:latin typeface="微软雅黑" pitchFamily="34" charset="-122"/>
                <a:ea typeface="微软雅黑" pitchFamily="34" charset="-122"/>
              </a:defRPr>
            </a:lvl3pPr>
            <a:lvl4pPr>
              <a:defRPr sz="1800">
                <a:latin typeface="微软雅黑" pitchFamily="34" charset="-122"/>
                <a:ea typeface="微软雅黑" pitchFamily="34" charset="-122"/>
              </a:defRPr>
            </a:lvl4pPr>
            <a:lvl5pPr>
              <a:defRPr sz="1800">
                <a:latin typeface="微软雅黑" pitchFamily="34" charset="-122"/>
                <a:ea typeface="微软雅黑" pitchFamily="34" charset="-122"/>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DBEE3B4-E8BB-4F12-AFF0-D58B53277A8F}" type="slidenum">
              <a:rPr lang="en-US" altLang="zh-CN">
                <a:solidFill>
                  <a:prstClr val="black"/>
                </a:solidFill>
              </a:rPr>
              <a:pPr>
                <a:defRPr/>
              </a:pPr>
              <a:t>‹#›</a:t>
            </a:fld>
            <a:endParaRPr lang="en-US" altLang="zh-CN">
              <a:solidFill>
                <a:prstClr val="black"/>
              </a:solidFill>
            </a:endParaRPr>
          </a:p>
        </p:txBody>
      </p:sp>
      <p:pic>
        <p:nvPicPr>
          <p:cNvPr id="9" name="Picture 14" descr="logo"/>
          <p:cNvPicPr>
            <a:picLocks noChangeAspect="1" noChangeArrowheads="1"/>
          </p:cNvPicPr>
          <p:nvPr userDrawn="1"/>
        </p:nvPicPr>
        <p:blipFill>
          <a:blip r:embed="rId2" cstate="print"/>
          <a:srcRect/>
          <a:stretch>
            <a:fillRect/>
          </a:stretch>
        </p:blipFill>
        <p:spPr bwMode="auto">
          <a:xfrm>
            <a:off x="7545148" y="332656"/>
            <a:ext cx="1203325" cy="393700"/>
          </a:xfrm>
          <a:prstGeom prst="rect">
            <a:avLst/>
          </a:prstGeom>
          <a:noFill/>
          <a:ln w="9525">
            <a:noFill/>
            <a:miter lim="800000"/>
            <a:headEnd/>
            <a:tailEnd/>
          </a:ln>
        </p:spPr>
      </p:pic>
    </p:spTree>
    <p:extLst>
      <p:ext uri="{BB962C8B-B14F-4D97-AF65-F5344CB8AC3E}">
        <p14:creationId xmlns:p14="http://schemas.microsoft.com/office/powerpoint/2010/main" val="287387952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8" name="矩形 7"/>
          <p:cNvSpPr/>
          <p:nvPr userDrawn="1"/>
        </p:nvSpPr>
        <p:spPr bwMode="auto">
          <a:xfrm>
            <a:off x="0" y="0"/>
            <a:ext cx="9144000" cy="6858000"/>
          </a:xfrm>
          <a:prstGeom prst="rect">
            <a:avLst/>
          </a:prstGeom>
          <a:solidFill>
            <a:schemeClr val="bg1">
              <a:lumMod val="95000"/>
            </a:schemeClr>
          </a:solidFill>
          <a:ln w="9525" cap="flat" cmpd="sng" algn="ctr">
            <a:solidFill>
              <a:schemeClr val="bg1">
                <a:lumMod val="95000"/>
              </a:schemeClr>
            </a:solidFill>
            <a:prstDash val="solid"/>
            <a:round/>
            <a:headEnd type="none" w="med" len="med"/>
            <a:tailEnd type="none" w="med" len="med"/>
          </a:ln>
          <a:effectLst/>
        </p:spPr>
        <p:txBody>
          <a:bodyPr vert="horz" wrap="none" lIns="91341" tIns="45675" rIns="91341" bIns="45675" numCol="1" rtlCol="0" anchor="ctr" anchorCtr="0" compatLnSpc="1">
            <a:prstTxWarp prst="textNoShape">
              <a:avLst/>
            </a:prstTxWarp>
          </a:bodyPr>
          <a:lstStyle/>
          <a:p>
            <a:pPr defTabSz="913410" fontAlgn="base">
              <a:spcBef>
                <a:spcPct val="0"/>
              </a:spcBef>
              <a:spcAft>
                <a:spcPct val="0"/>
              </a:spcAft>
            </a:pPr>
            <a:endParaRPr lang="zh-CN" altLang="en-US" dirty="0" smtClean="0">
              <a:solidFill>
                <a:prstClr val="black"/>
              </a:solidFill>
            </a:endParaRPr>
          </a:p>
        </p:txBody>
      </p:sp>
      <p:sp>
        <p:nvSpPr>
          <p:cNvPr id="2" name="标题 1"/>
          <p:cNvSpPr>
            <a:spLocks noGrp="1"/>
          </p:cNvSpPr>
          <p:nvPr>
            <p:ph type="title"/>
          </p:nvPr>
        </p:nvSpPr>
        <p:spPr>
          <a:xfrm>
            <a:off x="1115616" y="2636921"/>
            <a:ext cx="7340352" cy="786011"/>
          </a:xfrm>
          <a:effectLst>
            <a:outerShdw blurRad="76200" dist="38100" dir="5400000" algn="t" rotWithShape="0">
              <a:prstClr val="black">
                <a:alpha val="40000"/>
              </a:prstClr>
            </a:outerShdw>
          </a:effectLst>
        </p:spPr>
        <p:txBody>
          <a:bodyPr anchor="t"/>
          <a:lstStyle>
            <a:lvl1pPr algn="ctr">
              <a:defRPr sz="4000" b="0" cap="all">
                <a:latin typeface="汉仪大黑简" pitchFamily="49" charset="-122"/>
                <a:ea typeface="汉仪大黑简" pitchFamily="49" charset="-122"/>
              </a:defRPr>
            </a:lvl1p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722313" y="3645024"/>
            <a:ext cx="7772400" cy="761876"/>
          </a:xfrm>
        </p:spPr>
        <p:txBody>
          <a:bodyPr anchor="b"/>
          <a:lstStyle>
            <a:lvl1pPr marL="0" indent="0">
              <a:buNone/>
              <a:defRPr sz="2000"/>
            </a:lvl1pPr>
            <a:lvl2pPr marL="456705" indent="0">
              <a:buNone/>
              <a:defRPr sz="1800"/>
            </a:lvl2pPr>
            <a:lvl3pPr marL="913410" indent="0">
              <a:buNone/>
              <a:defRPr sz="1600"/>
            </a:lvl3pPr>
            <a:lvl4pPr marL="1370116" indent="0">
              <a:buNone/>
              <a:defRPr sz="1400"/>
            </a:lvl4pPr>
            <a:lvl5pPr marL="1826821" indent="0">
              <a:buNone/>
              <a:defRPr sz="1400"/>
            </a:lvl5pPr>
            <a:lvl6pPr marL="2283531" indent="0">
              <a:buNone/>
              <a:defRPr sz="1400"/>
            </a:lvl6pPr>
            <a:lvl7pPr marL="2740239" indent="0">
              <a:buNone/>
              <a:defRPr sz="1400"/>
            </a:lvl7pPr>
            <a:lvl8pPr marL="3196944" indent="0">
              <a:buNone/>
              <a:defRPr sz="1400"/>
            </a:lvl8pPr>
            <a:lvl9pPr marL="3653652" indent="0">
              <a:buNone/>
              <a:defRPr sz="1400"/>
            </a:lvl9pPr>
          </a:lstStyle>
          <a:p>
            <a:pPr lvl="0"/>
            <a:r>
              <a:rPr lang="zh-CN" altLang="en-US" dirty="0"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B32E9495-ACD6-4D49-868E-C34D4F69D44C}" type="slidenum">
              <a:rPr lang="en-US" altLang="zh-CN">
                <a:solidFill>
                  <a:prstClr val="black"/>
                </a:solidFill>
              </a:rPr>
              <a:pPr>
                <a:defRPr/>
              </a:pPr>
              <a:t>‹#›</a:t>
            </a:fld>
            <a:endParaRPr lang="en-US" altLang="zh-CN">
              <a:solidFill>
                <a:prstClr val="black"/>
              </a:solidFill>
            </a:endParaRPr>
          </a:p>
        </p:txBody>
      </p:sp>
      <p:pic>
        <p:nvPicPr>
          <p:cNvPr id="10" name="Picture 14" descr="logo"/>
          <p:cNvPicPr>
            <a:picLocks noChangeAspect="1" noChangeArrowheads="1"/>
          </p:cNvPicPr>
          <p:nvPr userDrawn="1"/>
        </p:nvPicPr>
        <p:blipFill>
          <a:blip r:embed="rId2" cstate="print"/>
          <a:srcRect/>
          <a:stretch>
            <a:fillRect/>
          </a:stretch>
        </p:blipFill>
        <p:spPr bwMode="auto">
          <a:xfrm>
            <a:off x="7545148" y="332656"/>
            <a:ext cx="1203325" cy="393700"/>
          </a:xfrm>
          <a:prstGeom prst="rect">
            <a:avLst/>
          </a:prstGeom>
          <a:noFill/>
          <a:ln w="9525">
            <a:noFill/>
            <a:miter lim="800000"/>
            <a:headEnd/>
            <a:tailEnd/>
          </a:ln>
        </p:spPr>
      </p:pic>
    </p:spTree>
    <p:extLst>
      <p:ext uri="{BB962C8B-B14F-4D97-AF65-F5344CB8AC3E}">
        <p14:creationId xmlns:p14="http://schemas.microsoft.com/office/powerpoint/2010/main" val="7025558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8" name="矩形 7"/>
          <p:cNvSpPr/>
          <p:nvPr userDrawn="1"/>
        </p:nvSpPr>
        <p:spPr bwMode="auto">
          <a:xfrm>
            <a:off x="0" y="0"/>
            <a:ext cx="9144000" cy="6858000"/>
          </a:xfrm>
          <a:prstGeom prst="rect">
            <a:avLst/>
          </a:prstGeom>
          <a:solidFill>
            <a:schemeClr val="bg1">
              <a:lumMod val="95000"/>
            </a:schemeClr>
          </a:solidFill>
          <a:ln w="9525" cap="flat" cmpd="sng" algn="ctr">
            <a:solidFill>
              <a:schemeClr val="bg1">
                <a:lumMod val="95000"/>
              </a:schemeClr>
            </a:solidFill>
            <a:prstDash val="solid"/>
            <a:round/>
            <a:headEnd type="none" w="med" len="med"/>
            <a:tailEnd type="none" w="med" len="med"/>
          </a:ln>
          <a:effectLst/>
        </p:spPr>
        <p:txBody>
          <a:bodyPr vert="horz" wrap="none" lIns="91341" tIns="45675" rIns="91341" bIns="45675" numCol="1" rtlCol="0" anchor="ctr" anchorCtr="0" compatLnSpc="1">
            <a:prstTxWarp prst="textNoShape">
              <a:avLst/>
            </a:prstTxWarp>
          </a:bodyPr>
          <a:lstStyle/>
          <a:p>
            <a:pPr defTabSz="913410" fontAlgn="base">
              <a:spcBef>
                <a:spcPct val="0"/>
              </a:spcBef>
              <a:spcAft>
                <a:spcPct val="0"/>
              </a:spcAft>
            </a:pPr>
            <a:endParaRPr lang="zh-CN" altLang="en-US" dirty="0" smtClean="0">
              <a:solidFill>
                <a:prstClr val="black"/>
              </a:solidFill>
            </a:endParaRPr>
          </a:p>
        </p:txBody>
      </p:sp>
      <p:sp>
        <p:nvSpPr>
          <p:cNvPr id="2" name="标题 1"/>
          <p:cNvSpPr>
            <a:spLocks noGrp="1"/>
          </p:cNvSpPr>
          <p:nvPr>
            <p:ph type="title"/>
          </p:nvPr>
        </p:nvSpPr>
        <p:spPr>
          <a:xfrm>
            <a:off x="683568" y="345860"/>
            <a:ext cx="6131570" cy="850901"/>
          </a:xfrm>
          <a:noFill/>
          <a:ln w="9525">
            <a:noFill/>
            <a:miter lim="800000"/>
            <a:headEnd/>
            <a:tailEnd/>
          </a:ln>
          <a:effectLst>
            <a:outerShdw blurRad="114300" dist="38100" dir="5400000" algn="t" rotWithShape="0">
              <a:prstClr val="black">
                <a:alpha val="20000"/>
              </a:prstClr>
            </a:outerShdw>
          </a:effectLst>
        </p:spPr>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lang="zh-CN" altLang="en-US" sz="2400" dirty="0">
                <a:solidFill>
                  <a:schemeClr val="tx1"/>
                </a:solidFill>
                <a:latin typeface="汉仪大黑简" pitchFamily="49" charset="-122"/>
                <a:ea typeface="汉仪大黑简" pitchFamily="49" charset="-122"/>
                <a:cs typeface="+mj-cs"/>
              </a:defRPr>
            </a:lvl1pPr>
          </a:lstStyle>
          <a:p>
            <a:r>
              <a:rPr lang="zh-CN" altLang="en-US" dirty="0" smtClean="0"/>
              <a:t>单击此处编辑母版标题样式</a:t>
            </a:r>
            <a:endParaRPr lang="zh-CN" altLang="en-US" dirty="0"/>
          </a:p>
        </p:txBody>
      </p:sp>
      <p:sp>
        <p:nvSpPr>
          <p:cNvPr id="4" name="内容占位符 3"/>
          <p:cNvSpPr>
            <a:spLocks noGrp="1"/>
          </p:cNvSpPr>
          <p:nvPr>
            <p:ph sz="half" idx="2"/>
          </p:nvPr>
        </p:nvSpPr>
        <p:spPr>
          <a:xfrm>
            <a:off x="4648201" y="2132856"/>
            <a:ext cx="4028256" cy="3993306"/>
          </a:xfrm>
          <a:noFill/>
          <a:ln w="9525">
            <a:noFill/>
            <a:miter lim="800000"/>
            <a:headEnd/>
            <a:tailEnd/>
          </a:ln>
        </p:spPr>
        <p:txBody>
          <a:bodyPr vert="horz" wrap="square" lIns="91341" tIns="45675" rIns="91341" bIns="45675" numCol="1" anchor="t" anchorCtr="0" compatLnSpc="1">
            <a:prstTxWarp prst="textNoShape">
              <a:avLst/>
            </a:prstTxWarp>
          </a:bodyPr>
          <a:lstStyle>
            <a:lvl1pPr algn="l" rtl="0" eaLnBrk="1" fontAlgn="base" hangingPunct="1">
              <a:lnSpc>
                <a:spcPct val="120000"/>
              </a:lnSpc>
              <a:spcBef>
                <a:spcPct val="20000"/>
              </a:spcBef>
              <a:spcAft>
                <a:spcPct val="0"/>
              </a:spcAft>
              <a:defRPr lang="zh-CN" altLang="en-US" sz="1800" smtClean="0">
                <a:solidFill>
                  <a:schemeClr val="tx1"/>
                </a:solidFill>
                <a:latin typeface="微软雅黑" pitchFamily="34" charset="-122"/>
                <a:ea typeface="微软雅黑" pitchFamily="34" charset="-122"/>
                <a:cs typeface="+mn-cs"/>
              </a:defRPr>
            </a:lvl1pPr>
            <a:lvl2pPr algn="l" rtl="0" eaLnBrk="1" fontAlgn="base" hangingPunct="1">
              <a:lnSpc>
                <a:spcPct val="120000"/>
              </a:lnSpc>
              <a:spcBef>
                <a:spcPct val="20000"/>
              </a:spcBef>
              <a:spcAft>
                <a:spcPct val="0"/>
              </a:spcAft>
              <a:defRPr lang="zh-CN" altLang="en-US" sz="1600" smtClean="0">
                <a:solidFill>
                  <a:schemeClr val="tx1"/>
                </a:solidFill>
                <a:latin typeface="微软雅黑" pitchFamily="34" charset="-122"/>
                <a:ea typeface="微软雅黑" pitchFamily="34" charset="-122"/>
                <a:cs typeface="+mn-cs"/>
              </a:defRPr>
            </a:lvl2pPr>
            <a:lvl3pPr algn="l" rtl="0" eaLnBrk="1" fontAlgn="base" hangingPunct="1">
              <a:lnSpc>
                <a:spcPct val="120000"/>
              </a:lnSpc>
              <a:spcBef>
                <a:spcPct val="20000"/>
              </a:spcBef>
              <a:spcAft>
                <a:spcPct val="0"/>
              </a:spcAft>
              <a:defRPr lang="zh-CN" altLang="en-US" sz="1400" smtClean="0">
                <a:solidFill>
                  <a:schemeClr val="tx1"/>
                </a:solidFill>
                <a:latin typeface="微软雅黑" pitchFamily="34" charset="-122"/>
                <a:ea typeface="微软雅黑" pitchFamily="34" charset="-122"/>
                <a:cs typeface="+mn-cs"/>
              </a:defRPr>
            </a:lvl3pPr>
            <a:lvl4pPr algn="l" rtl="0" eaLnBrk="1" fontAlgn="base" hangingPunct="1">
              <a:lnSpc>
                <a:spcPct val="120000"/>
              </a:lnSpc>
              <a:spcBef>
                <a:spcPct val="20000"/>
              </a:spcBef>
              <a:spcAft>
                <a:spcPct val="0"/>
              </a:spcAft>
              <a:defRPr lang="zh-CN" altLang="en-US" sz="1200" smtClean="0">
                <a:solidFill>
                  <a:schemeClr val="tx1"/>
                </a:solidFill>
                <a:latin typeface="微软雅黑" pitchFamily="34" charset="-122"/>
                <a:ea typeface="微软雅黑" pitchFamily="34" charset="-122"/>
                <a:cs typeface="+mn-cs"/>
              </a:defRPr>
            </a:lvl4pPr>
            <a:lvl5pPr algn="l" rtl="0" eaLnBrk="1" fontAlgn="base" hangingPunct="1">
              <a:lnSpc>
                <a:spcPct val="120000"/>
              </a:lnSpc>
              <a:spcBef>
                <a:spcPct val="20000"/>
              </a:spcBef>
              <a:spcAft>
                <a:spcPct val="0"/>
              </a:spcAft>
              <a:defRPr lang="zh-CN" altLang="en-US" sz="1200">
                <a:solidFill>
                  <a:schemeClr val="tx1"/>
                </a:solidFill>
                <a:latin typeface="微软雅黑" pitchFamily="34" charset="-122"/>
                <a:ea typeface="微软雅黑" pitchFamily="34" charset="-122"/>
                <a:cs typeface="+mn-cs"/>
              </a:defRPr>
            </a:lvl5pPr>
            <a:lvl6pPr>
              <a:defRPr sz="1800"/>
            </a:lvl6pPr>
            <a:lvl7pPr>
              <a:defRPr sz="1800"/>
            </a:lvl7pPr>
            <a:lvl8pPr>
              <a:defRPr sz="1800"/>
            </a:lvl8pPr>
            <a:lvl9pPr>
              <a:defRPr sz="1800"/>
            </a:lvl9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589BE62-5DB8-48B3-807E-FB21E79B1A91}" type="slidenum">
              <a:rPr lang="en-US" altLang="zh-CN">
                <a:solidFill>
                  <a:prstClr val="black"/>
                </a:solidFill>
              </a:rPr>
              <a:pPr>
                <a:defRPr/>
              </a:pPr>
              <a:t>‹#›</a:t>
            </a:fld>
            <a:endParaRPr lang="en-US" altLang="zh-CN">
              <a:solidFill>
                <a:prstClr val="black"/>
              </a:solidFill>
            </a:endParaRPr>
          </a:p>
        </p:txBody>
      </p:sp>
      <p:pic>
        <p:nvPicPr>
          <p:cNvPr id="9" name="Picture 14" descr="logo"/>
          <p:cNvPicPr>
            <a:picLocks noChangeAspect="1" noChangeArrowheads="1"/>
          </p:cNvPicPr>
          <p:nvPr userDrawn="1"/>
        </p:nvPicPr>
        <p:blipFill>
          <a:blip r:embed="rId2" cstate="print"/>
          <a:srcRect/>
          <a:stretch>
            <a:fillRect/>
          </a:stretch>
        </p:blipFill>
        <p:spPr bwMode="auto">
          <a:xfrm>
            <a:off x="7545148" y="332656"/>
            <a:ext cx="1203325" cy="393700"/>
          </a:xfrm>
          <a:prstGeom prst="rect">
            <a:avLst/>
          </a:prstGeom>
          <a:noFill/>
          <a:ln w="9525">
            <a:noFill/>
            <a:miter lim="800000"/>
            <a:headEnd/>
            <a:tailEnd/>
          </a:ln>
        </p:spPr>
      </p:pic>
    </p:spTree>
    <p:extLst>
      <p:ext uri="{BB962C8B-B14F-4D97-AF65-F5344CB8AC3E}">
        <p14:creationId xmlns:p14="http://schemas.microsoft.com/office/powerpoint/2010/main" val="3885112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6705" indent="0">
              <a:buNone/>
              <a:defRPr sz="2000" b="1"/>
            </a:lvl2pPr>
            <a:lvl3pPr marL="913410" indent="0">
              <a:buNone/>
              <a:defRPr sz="1800" b="1"/>
            </a:lvl3pPr>
            <a:lvl4pPr marL="1370116" indent="0">
              <a:buNone/>
              <a:defRPr sz="1600" b="1"/>
            </a:lvl4pPr>
            <a:lvl5pPr marL="1826821" indent="0">
              <a:buNone/>
              <a:defRPr sz="1600" b="1"/>
            </a:lvl5pPr>
            <a:lvl6pPr marL="2283531" indent="0">
              <a:buNone/>
              <a:defRPr sz="1600" b="1"/>
            </a:lvl6pPr>
            <a:lvl7pPr marL="2740239" indent="0">
              <a:buNone/>
              <a:defRPr sz="1600" b="1"/>
            </a:lvl7pPr>
            <a:lvl8pPr marL="3196944" indent="0">
              <a:buNone/>
              <a:defRPr sz="1600" b="1"/>
            </a:lvl8pPr>
            <a:lvl9pPr marL="3653652"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34" y="1535113"/>
            <a:ext cx="4041775" cy="639762"/>
          </a:xfrm>
        </p:spPr>
        <p:txBody>
          <a:bodyPr anchor="b"/>
          <a:lstStyle>
            <a:lvl1pPr marL="0" indent="0">
              <a:buNone/>
              <a:defRPr sz="2400" b="1"/>
            </a:lvl1pPr>
            <a:lvl2pPr marL="456705" indent="0">
              <a:buNone/>
              <a:defRPr sz="2000" b="1"/>
            </a:lvl2pPr>
            <a:lvl3pPr marL="913410" indent="0">
              <a:buNone/>
              <a:defRPr sz="1800" b="1"/>
            </a:lvl3pPr>
            <a:lvl4pPr marL="1370116" indent="0">
              <a:buNone/>
              <a:defRPr sz="1600" b="1"/>
            </a:lvl4pPr>
            <a:lvl5pPr marL="1826821" indent="0">
              <a:buNone/>
              <a:defRPr sz="1600" b="1"/>
            </a:lvl5pPr>
            <a:lvl6pPr marL="2283531" indent="0">
              <a:buNone/>
              <a:defRPr sz="1600" b="1"/>
            </a:lvl6pPr>
            <a:lvl7pPr marL="2740239" indent="0">
              <a:buNone/>
              <a:defRPr sz="1600" b="1"/>
            </a:lvl7pPr>
            <a:lvl8pPr marL="3196944" indent="0">
              <a:buNone/>
              <a:defRPr sz="1600" b="1"/>
            </a:lvl8pPr>
            <a:lvl9pPr marL="3653652"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34"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F96C5400-DCE1-4003-A716-240106ED6340}" type="slidenum">
              <a:rPr lang="en-US" altLang="zh-CN">
                <a:solidFill>
                  <a:prstClr val="black"/>
                </a:solidFill>
              </a:rPr>
              <a:pPr>
                <a:defRPr/>
              </a:pPr>
              <a:t>‹#›</a:t>
            </a:fld>
            <a:endParaRPr lang="en-US" altLang="zh-CN">
              <a:solidFill>
                <a:prstClr val="black"/>
              </a:solidFill>
            </a:endParaRPr>
          </a:p>
        </p:txBody>
      </p:sp>
    </p:spTree>
    <p:extLst>
      <p:ext uri="{BB962C8B-B14F-4D97-AF65-F5344CB8AC3E}">
        <p14:creationId xmlns:p14="http://schemas.microsoft.com/office/powerpoint/2010/main" val="2052356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1B1A5EDD-0283-43D7-A05B-B335093793DE}" type="slidenum">
              <a:rPr lang="en-US" altLang="zh-CN">
                <a:solidFill>
                  <a:prstClr val="black"/>
                </a:solidFill>
              </a:rPr>
              <a:pPr>
                <a:defRPr/>
              </a:pPr>
              <a:t>‹#›</a:t>
            </a:fld>
            <a:endParaRPr lang="en-US" altLang="zh-CN">
              <a:solidFill>
                <a:prstClr val="black"/>
              </a:solidFill>
            </a:endParaRPr>
          </a:p>
        </p:txBody>
      </p:sp>
    </p:spTree>
    <p:extLst>
      <p:ext uri="{BB962C8B-B14F-4D97-AF65-F5344CB8AC3E}">
        <p14:creationId xmlns:p14="http://schemas.microsoft.com/office/powerpoint/2010/main" val="3748395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033B8763-9BA2-45E7-A9E0-BDBF061EA84E}" type="slidenum">
              <a:rPr lang="en-US" altLang="zh-CN">
                <a:solidFill>
                  <a:prstClr val="black"/>
                </a:solidFill>
              </a:rPr>
              <a:pPr>
                <a:defRPr/>
              </a:pPr>
              <a:t>‹#›</a:t>
            </a:fld>
            <a:endParaRPr lang="en-US" altLang="zh-CN">
              <a:solidFill>
                <a:prstClr val="black"/>
              </a:solidFill>
            </a:endParaRPr>
          </a:p>
        </p:txBody>
      </p:sp>
    </p:spTree>
    <p:extLst>
      <p:ext uri="{BB962C8B-B14F-4D97-AF65-F5344CB8AC3E}">
        <p14:creationId xmlns:p14="http://schemas.microsoft.com/office/powerpoint/2010/main" val="1828029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1"/>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435101"/>
            <a:ext cx="3008313" cy="4691063"/>
          </a:xfrm>
        </p:spPr>
        <p:txBody>
          <a:bodyPr/>
          <a:lstStyle>
            <a:lvl1pPr marL="0" indent="0">
              <a:buNone/>
              <a:defRPr sz="1400"/>
            </a:lvl1pPr>
            <a:lvl2pPr marL="456705" indent="0">
              <a:buNone/>
              <a:defRPr sz="1200"/>
            </a:lvl2pPr>
            <a:lvl3pPr marL="913410" indent="0">
              <a:buNone/>
              <a:defRPr sz="1000"/>
            </a:lvl3pPr>
            <a:lvl4pPr marL="1370116" indent="0">
              <a:buNone/>
              <a:defRPr sz="900"/>
            </a:lvl4pPr>
            <a:lvl5pPr marL="1826821" indent="0">
              <a:buNone/>
              <a:defRPr sz="900"/>
            </a:lvl5pPr>
            <a:lvl6pPr marL="2283531" indent="0">
              <a:buNone/>
              <a:defRPr sz="900"/>
            </a:lvl6pPr>
            <a:lvl7pPr marL="2740239" indent="0">
              <a:buNone/>
              <a:defRPr sz="900"/>
            </a:lvl7pPr>
            <a:lvl8pPr marL="3196944" indent="0">
              <a:buNone/>
              <a:defRPr sz="900"/>
            </a:lvl8pPr>
            <a:lvl9pPr marL="3653652"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3588063-D3D3-483F-83A0-7292B99B5418}" type="slidenum">
              <a:rPr lang="en-US" altLang="zh-CN">
                <a:solidFill>
                  <a:prstClr val="black"/>
                </a:solidFill>
              </a:rPr>
              <a:pPr>
                <a:defRPr/>
              </a:pPr>
              <a:t>‹#›</a:t>
            </a:fld>
            <a:endParaRPr lang="en-US" altLang="zh-CN">
              <a:solidFill>
                <a:prstClr val="black"/>
              </a:solidFill>
            </a:endParaRPr>
          </a:p>
        </p:txBody>
      </p:sp>
    </p:spTree>
    <p:extLst>
      <p:ext uri="{BB962C8B-B14F-4D97-AF65-F5344CB8AC3E}">
        <p14:creationId xmlns:p14="http://schemas.microsoft.com/office/powerpoint/2010/main" val="1101640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6705" indent="0">
              <a:buNone/>
              <a:defRPr sz="2800"/>
            </a:lvl2pPr>
            <a:lvl3pPr marL="913410" indent="0">
              <a:buNone/>
              <a:defRPr sz="2400"/>
            </a:lvl3pPr>
            <a:lvl4pPr marL="1370116" indent="0">
              <a:buNone/>
              <a:defRPr sz="2000"/>
            </a:lvl4pPr>
            <a:lvl5pPr marL="1826821" indent="0">
              <a:buNone/>
              <a:defRPr sz="2000"/>
            </a:lvl5pPr>
            <a:lvl6pPr marL="2283531" indent="0">
              <a:buNone/>
              <a:defRPr sz="2000"/>
            </a:lvl6pPr>
            <a:lvl7pPr marL="2740239" indent="0">
              <a:buNone/>
              <a:defRPr sz="2000"/>
            </a:lvl7pPr>
            <a:lvl8pPr marL="3196944" indent="0">
              <a:buNone/>
              <a:defRPr sz="2000"/>
            </a:lvl8pPr>
            <a:lvl9pPr marL="3653652" indent="0">
              <a:buNone/>
              <a:defRPr sz="2000"/>
            </a:lvl9pPr>
          </a:lstStyle>
          <a:p>
            <a:pPr lvl="0"/>
            <a:r>
              <a:rPr lang="zh-CN" altLang="en-US" noProof="0" smtClean="0"/>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6705" indent="0">
              <a:buNone/>
              <a:defRPr sz="1200"/>
            </a:lvl2pPr>
            <a:lvl3pPr marL="913410" indent="0">
              <a:buNone/>
              <a:defRPr sz="1000"/>
            </a:lvl3pPr>
            <a:lvl4pPr marL="1370116" indent="0">
              <a:buNone/>
              <a:defRPr sz="900"/>
            </a:lvl4pPr>
            <a:lvl5pPr marL="1826821" indent="0">
              <a:buNone/>
              <a:defRPr sz="900"/>
            </a:lvl5pPr>
            <a:lvl6pPr marL="2283531" indent="0">
              <a:buNone/>
              <a:defRPr sz="900"/>
            </a:lvl6pPr>
            <a:lvl7pPr marL="2740239" indent="0">
              <a:buNone/>
              <a:defRPr sz="900"/>
            </a:lvl7pPr>
            <a:lvl8pPr marL="3196944" indent="0">
              <a:buNone/>
              <a:defRPr sz="900"/>
            </a:lvl8pPr>
            <a:lvl9pPr marL="3653652"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prstClr val="black"/>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prstClr val="black"/>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749A3B1D-F6BB-41FF-B298-F3CED7B7E208}" type="slidenum">
              <a:rPr lang="en-US" altLang="zh-CN">
                <a:solidFill>
                  <a:prstClr val="black"/>
                </a:solidFill>
              </a:rPr>
              <a:pPr>
                <a:defRPr/>
              </a:pPr>
              <a:t>‹#›</a:t>
            </a:fld>
            <a:endParaRPr lang="en-US" altLang="zh-CN">
              <a:solidFill>
                <a:prstClr val="black"/>
              </a:solidFill>
            </a:endParaRPr>
          </a:p>
        </p:txBody>
      </p:sp>
    </p:spTree>
    <p:extLst>
      <p:ext uri="{BB962C8B-B14F-4D97-AF65-F5344CB8AC3E}">
        <p14:creationId xmlns:p14="http://schemas.microsoft.com/office/powerpoint/2010/main" val="3823676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cstate="print"/>
          <a:srcRect/>
          <a:stretch>
            <a:fillRect b="-288"/>
          </a:stretch>
        </a:blipFill>
        <a:effectLst/>
      </p:bgPr>
    </p:bg>
    <p:spTree>
      <p:nvGrpSpPr>
        <p:cNvPr id="1" name=""/>
        <p:cNvGrpSpPr/>
        <p:nvPr/>
      </p:nvGrpSpPr>
      <p:grpSpPr>
        <a:xfrm>
          <a:off x="0" y="0"/>
          <a:ext cx="0" cy="0"/>
          <a:chOff x="0" y="0"/>
          <a:chExt cx="0" cy="0"/>
        </a:xfrm>
      </p:grpSpPr>
      <p:sp>
        <p:nvSpPr>
          <p:cNvPr id="1036" name="Rectangle 12"/>
          <p:cNvSpPr>
            <a:spLocks noChangeArrowheads="1"/>
          </p:cNvSpPr>
          <p:nvPr/>
        </p:nvSpPr>
        <p:spPr bwMode="auto">
          <a:xfrm>
            <a:off x="0" y="693738"/>
            <a:ext cx="9144000" cy="5903912"/>
          </a:xfrm>
          <a:prstGeom prst="rect">
            <a:avLst/>
          </a:prstGeom>
          <a:gradFill rotWithShape="1">
            <a:gsLst>
              <a:gs pos="0">
                <a:schemeClr val="bg1">
                  <a:alpha val="83000"/>
                </a:schemeClr>
              </a:gs>
              <a:gs pos="100000">
                <a:schemeClr val="bg1">
                  <a:alpha val="0"/>
                </a:schemeClr>
              </a:gs>
            </a:gsLst>
            <a:lin ang="0" scaled="1"/>
          </a:gradFill>
          <a:ln w="9525">
            <a:noFill/>
            <a:miter lim="800000"/>
            <a:headEnd/>
            <a:tailEnd/>
          </a:ln>
          <a:effectLst/>
        </p:spPr>
        <p:txBody>
          <a:bodyPr wrap="none" lIns="91341" tIns="45675" rIns="91341" bIns="45675" anchor="ctr"/>
          <a:lstStyle/>
          <a:p>
            <a:pPr fontAlgn="base">
              <a:spcBef>
                <a:spcPct val="0"/>
              </a:spcBef>
              <a:spcAft>
                <a:spcPct val="0"/>
              </a:spcAft>
              <a:defRPr/>
            </a:pPr>
            <a:endParaRPr lang="zh-CN" altLang="en-US">
              <a:solidFill>
                <a:prstClr val="black"/>
              </a:solidFill>
            </a:endParaRPr>
          </a:p>
        </p:txBody>
      </p:sp>
      <p:sp>
        <p:nvSpPr>
          <p:cNvPr id="1026" name="Rectangle 2"/>
          <p:cNvSpPr>
            <a:spLocks noGrp="1" noChangeArrowheads="1"/>
          </p:cNvSpPr>
          <p:nvPr>
            <p:ph type="title"/>
          </p:nvPr>
        </p:nvSpPr>
        <p:spPr bwMode="auto">
          <a:xfrm>
            <a:off x="251520" y="-17461"/>
            <a:ext cx="6563618" cy="850901"/>
          </a:xfrm>
          <a:prstGeom prst="rect">
            <a:avLst/>
          </a:prstGeom>
          <a:noFill/>
          <a:ln w="9525">
            <a:noFill/>
            <a:miter lim="800000"/>
            <a:headEnd/>
            <a:tailEnd/>
          </a:ln>
        </p:spPr>
        <p:txBody>
          <a:bodyPr vert="horz" wrap="square" lIns="91341" tIns="45675" rIns="91341" bIns="45675" numCol="1" anchor="ctr" anchorCtr="0" compatLnSpc="1">
            <a:prstTxWarp prst="textNoShape">
              <a:avLst/>
            </a:prstTxWarp>
          </a:bodyPr>
          <a:lstStyle/>
          <a:p>
            <a:pPr lvl="0"/>
            <a:r>
              <a:rPr lang="zh-CN" altLang="en-US" dirty="0" smtClean="0"/>
              <a:t>单击此处编辑母版标题样式</a:t>
            </a:r>
          </a:p>
        </p:txBody>
      </p:sp>
      <p:sp>
        <p:nvSpPr>
          <p:cNvPr id="1028" name="Rectangle 3"/>
          <p:cNvSpPr>
            <a:spLocks noGrp="1" noChangeArrowheads="1"/>
          </p:cNvSpPr>
          <p:nvPr>
            <p:ph type="body" idx="1"/>
          </p:nvPr>
        </p:nvSpPr>
        <p:spPr bwMode="auto">
          <a:xfrm>
            <a:off x="250825" y="981075"/>
            <a:ext cx="8642350" cy="5145088"/>
          </a:xfrm>
          <a:prstGeom prst="rect">
            <a:avLst/>
          </a:prstGeom>
          <a:noFill/>
          <a:ln w="9525">
            <a:noFill/>
            <a:miter lim="800000"/>
            <a:headEnd/>
            <a:tailEnd/>
          </a:ln>
        </p:spPr>
        <p:txBody>
          <a:bodyPr vert="horz" wrap="square" lIns="91341" tIns="45675" rIns="91341" bIns="45675"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 name="Rectangle 4"/>
          <p:cNvSpPr>
            <a:spLocks noGrp="1" noChangeArrowheads="1"/>
          </p:cNvSpPr>
          <p:nvPr>
            <p:ph type="dt" sz="half" idx="2"/>
          </p:nvPr>
        </p:nvSpPr>
        <p:spPr bwMode="auto">
          <a:xfrm>
            <a:off x="323850" y="6245225"/>
            <a:ext cx="2133600" cy="476250"/>
          </a:xfrm>
          <a:prstGeom prst="rect">
            <a:avLst/>
          </a:prstGeom>
          <a:noFill/>
          <a:ln w="9525">
            <a:noFill/>
            <a:miter lim="800000"/>
            <a:headEnd/>
            <a:tailEnd/>
          </a:ln>
          <a:effectLst/>
        </p:spPr>
        <p:txBody>
          <a:bodyPr vert="horz" wrap="square" lIns="91341" tIns="45675" rIns="91341" bIns="45675" numCol="1" anchor="t" anchorCtr="0" compatLnSpc="1">
            <a:prstTxWarp prst="textNoShape">
              <a:avLst/>
            </a:prstTxWarp>
          </a:bodyPr>
          <a:lstStyle>
            <a:lvl1pPr>
              <a:defRPr sz="1400">
                <a:ea typeface="宋体" charset="-122"/>
              </a:defRPr>
            </a:lvl1pPr>
          </a:lstStyle>
          <a:p>
            <a:pPr fontAlgn="base">
              <a:spcBef>
                <a:spcPct val="0"/>
              </a:spcBef>
              <a:spcAft>
                <a:spcPct val="0"/>
              </a:spcAft>
              <a:defRPr/>
            </a:pPr>
            <a:endParaRPr lang="en-US" altLang="zh-CN">
              <a:solidFill>
                <a:prstClr val="black"/>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341" tIns="45675" rIns="91341" bIns="45675" numCol="1" anchor="t" anchorCtr="0" compatLnSpc="1">
            <a:prstTxWarp prst="textNoShape">
              <a:avLst/>
            </a:prstTxWarp>
          </a:bodyPr>
          <a:lstStyle>
            <a:lvl1pPr algn="ctr">
              <a:defRPr sz="1400">
                <a:ea typeface="宋体" charset="-122"/>
              </a:defRPr>
            </a:lvl1pPr>
          </a:lstStyle>
          <a:p>
            <a:pPr fontAlgn="base">
              <a:spcBef>
                <a:spcPct val="0"/>
              </a:spcBef>
              <a:spcAft>
                <a:spcPct val="0"/>
              </a:spcAft>
              <a:defRPr/>
            </a:pPr>
            <a:endParaRPr lang="en-US" altLang="zh-CN">
              <a:solidFill>
                <a:prstClr val="black"/>
              </a:solidFill>
            </a:endParaRPr>
          </a:p>
        </p:txBody>
      </p:sp>
      <p:sp>
        <p:nvSpPr>
          <p:cNvPr id="1030" name="Rectangle 6"/>
          <p:cNvSpPr>
            <a:spLocks noGrp="1" noChangeArrowheads="1"/>
          </p:cNvSpPr>
          <p:nvPr>
            <p:ph type="sldNum" sz="quarter" idx="4"/>
          </p:nvPr>
        </p:nvSpPr>
        <p:spPr bwMode="auto">
          <a:xfrm>
            <a:off x="6759575" y="6245225"/>
            <a:ext cx="2133600" cy="476250"/>
          </a:xfrm>
          <a:prstGeom prst="rect">
            <a:avLst/>
          </a:prstGeom>
          <a:noFill/>
          <a:ln w="9525">
            <a:noFill/>
            <a:miter lim="800000"/>
            <a:headEnd/>
            <a:tailEnd/>
          </a:ln>
          <a:effectLst/>
        </p:spPr>
        <p:txBody>
          <a:bodyPr vert="horz" wrap="square" lIns="91341" tIns="45675" rIns="91341" bIns="45675" numCol="1" anchor="t" anchorCtr="0" compatLnSpc="1">
            <a:prstTxWarp prst="textNoShape">
              <a:avLst/>
            </a:prstTxWarp>
          </a:bodyPr>
          <a:lstStyle>
            <a:lvl1pPr algn="r">
              <a:defRPr sz="1400">
                <a:ea typeface="宋体" charset="-122"/>
              </a:defRPr>
            </a:lvl1pPr>
          </a:lstStyle>
          <a:p>
            <a:pPr fontAlgn="base">
              <a:spcBef>
                <a:spcPct val="0"/>
              </a:spcBef>
              <a:spcAft>
                <a:spcPct val="0"/>
              </a:spcAft>
              <a:defRPr/>
            </a:pPr>
            <a:fld id="{0E2792DC-2CBC-460D-A4C7-46FC9C97B3B5}" type="slidenum">
              <a:rPr lang="en-US" altLang="zh-CN">
                <a:solidFill>
                  <a:prstClr val="black"/>
                </a:solidFill>
              </a:rPr>
              <a:pPr fontAlgn="base">
                <a:spcBef>
                  <a:spcPct val="0"/>
                </a:spcBef>
                <a:spcAft>
                  <a:spcPct val="0"/>
                </a:spcAft>
                <a:defRPr/>
              </a:pPr>
              <a:t>‹#›</a:t>
            </a:fld>
            <a:endParaRPr lang="en-US" altLang="zh-CN">
              <a:solidFill>
                <a:prstClr val="black"/>
              </a:solidFill>
            </a:endParaRPr>
          </a:p>
        </p:txBody>
      </p:sp>
      <p:pic>
        <p:nvPicPr>
          <p:cNvPr id="1032" name="Picture 7" descr="logo"/>
          <p:cNvPicPr>
            <a:picLocks noChangeAspect="1" noChangeArrowheads="1"/>
          </p:cNvPicPr>
          <p:nvPr/>
        </p:nvPicPr>
        <p:blipFill>
          <a:blip r:embed="rId15" cstate="print"/>
          <a:srcRect/>
          <a:stretch>
            <a:fillRect/>
          </a:stretch>
        </p:blipFill>
        <p:spPr bwMode="auto">
          <a:xfrm>
            <a:off x="7667634" y="188913"/>
            <a:ext cx="1203325" cy="393700"/>
          </a:xfrm>
          <a:prstGeom prst="rect">
            <a:avLst/>
          </a:prstGeom>
          <a:noFill/>
          <a:ln w="9525">
            <a:noFill/>
            <a:miter lim="800000"/>
            <a:headEnd/>
            <a:tailEnd/>
          </a:ln>
        </p:spPr>
      </p:pic>
      <p:sp>
        <p:nvSpPr>
          <p:cNvPr id="1035" name="Rectangle 11"/>
          <p:cNvSpPr>
            <a:spLocks noChangeArrowheads="1"/>
          </p:cNvSpPr>
          <p:nvPr/>
        </p:nvSpPr>
        <p:spPr bwMode="auto">
          <a:xfrm>
            <a:off x="0" y="674688"/>
            <a:ext cx="9144000" cy="17462"/>
          </a:xfrm>
          <a:prstGeom prst="rect">
            <a:avLst/>
          </a:prstGeom>
          <a:solidFill>
            <a:srgbClr val="FFDB01"/>
          </a:solidFill>
          <a:ln w="9525">
            <a:noFill/>
            <a:miter lim="800000"/>
            <a:headEnd/>
            <a:tailEnd/>
          </a:ln>
          <a:effectLst/>
        </p:spPr>
        <p:txBody>
          <a:bodyPr wrap="none" lIns="91341" tIns="45675" rIns="91341" bIns="45675" anchor="ctr"/>
          <a:lstStyle/>
          <a:p>
            <a:pPr fontAlgn="base">
              <a:spcBef>
                <a:spcPct val="0"/>
              </a:spcBef>
              <a:spcAft>
                <a:spcPct val="0"/>
              </a:spcAft>
              <a:defRPr/>
            </a:pPr>
            <a:endParaRPr lang="zh-CN" altLang="en-US">
              <a:solidFill>
                <a:prstClr val="black"/>
              </a:solidFill>
            </a:endParaRPr>
          </a:p>
        </p:txBody>
      </p:sp>
      <p:sp>
        <p:nvSpPr>
          <p:cNvPr id="1037" name="Text Box 13"/>
          <p:cNvSpPr txBox="1">
            <a:spLocks noChangeArrowheads="1"/>
          </p:cNvSpPr>
          <p:nvPr/>
        </p:nvSpPr>
        <p:spPr bwMode="auto">
          <a:xfrm>
            <a:off x="0" y="6610358"/>
            <a:ext cx="9144000" cy="246130"/>
          </a:xfrm>
          <a:prstGeom prst="rect">
            <a:avLst/>
          </a:prstGeom>
          <a:solidFill>
            <a:srgbClr val="C0C0C0"/>
          </a:solidFill>
          <a:ln w="9525">
            <a:noFill/>
            <a:miter lim="800000"/>
            <a:headEnd/>
            <a:tailEnd/>
          </a:ln>
          <a:effectLst/>
        </p:spPr>
        <p:txBody>
          <a:bodyPr lIns="91341" tIns="45675" rIns="91341" bIns="45675">
            <a:spAutoFit/>
          </a:bodyPr>
          <a:lstStyle/>
          <a:p>
            <a:pPr algn="ctr" fontAlgn="base">
              <a:spcBef>
                <a:spcPct val="50000"/>
              </a:spcBef>
              <a:spcAft>
                <a:spcPct val="0"/>
              </a:spcAft>
              <a:defRPr/>
            </a:pPr>
            <a:r>
              <a:rPr lang="en-US" altLang="zh-CN" sz="1000" dirty="0">
                <a:solidFill>
                  <a:prstClr val="black"/>
                </a:solidFill>
                <a:ea typeface="宋体" charset="-122"/>
              </a:rPr>
              <a:t>A </a:t>
            </a:r>
            <a:r>
              <a:rPr lang="en-US" altLang="zh-CN" sz="1000" dirty="0" err="1">
                <a:solidFill>
                  <a:prstClr val="black"/>
                </a:solidFill>
                <a:ea typeface="宋体" charset="-122"/>
              </a:rPr>
              <a:t>Pera</a:t>
            </a:r>
            <a:r>
              <a:rPr lang="en-US" altLang="zh-CN" sz="1000" dirty="0">
                <a:solidFill>
                  <a:prstClr val="black"/>
                </a:solidFill>
                <a:ea typeface="宋体" charset="-122"/>
              </a:rPr>
              <a:t> Global Company © 2009 PERA China</a:t>
            </a:r>
          </a:p>
        </p:txBody>
      </p:sp>
    </p:spTree>
    <p:extLst>
      <p:ext uri="{BB962C8B-B14F-4D97-AF65-F5344CB8AC3E}">
        <p14:creationId xmlns:p14="http://schemas.microsoft.com/office/powerpoint/2010/main" val="17645113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wipe(left)">
                                      <p:cBhvr>
                                        <p:cTn id="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p:bldLst>
  </p:timing>
  <p:txStyles>
    <p:titleStyle>
      <a:lvl1pPr algn="l" rtl="0" eaLnBrk="1" fontAlgn="base" hangingPunct="1">
        <a:spcBef>
          <a:spcPct val="0"/>
        </a:spcBef>
        <a:spcAft>
          <a:spcPct val="0"/>
        </a:spcAft>
        <a:defRPr sz="2500">
          <a:solidFill>
            <a:schemeClr val="tx1"/>
          </a:solidFill>
          <a:latin typeface="+mj-lt"/>
          <a:ea typeface="+mj-ea"/>
          <a:cs typeface="+mj-cs"/>
        </a:defRPr>
      </a:lvl1pPr>
      <a:lvl2pPr algn="l" rtl="0" eaLnBrk="1" fontAlgn="base" hangingPunct="1">
        <a:spcBef>
          <a:spcPct val="0"/>
        </a:spcBef>
        <a:spcAft>
          <a:spcPct val="0"/>
        </a:spcAft>
        <a:defRPr sz="2500">
          <a:solidFill>
            <a:schemeClr val="tx1"/>
          </a:solidFill>
          <a:latin typeface="Arial" charset="0"/>
          <a:ea typeface="黑体" pitchFamily="2" charset="-122"/>
        </a:defRPr>
      </a:lvl2pPr>
      <a:lvl3pPr algn="l" rtl="0" eaLnBrk="1" fontAlgn="base" hangingPunct="1">
        <a:spcBef>
          <a:spcPct val="0"/>
        </a:spcBef>
        <a:spcAft>
          <a:spcPct val="0"/>
        </a:spcAft>
        <a:defRPr sz="2500">
          <a:solidFill>
            <a:schemeClr val="tx1"/>
          </a:solidFill>
          <a:latin typeface="Arial" charset="0"/>
          <a:ea typeface="黑体" pitchFamily="2" charset="-122"/>
        </a:defRPr>
      </a:lvl3pPr>
      <a:lvl4pPr algn="l" rtl="0" eaLnBrk="1" fontAlgn="base" hangingPunct="1">
        <a:spcBef>
          <a:spcPct val="0"/>
        </a:spcBef>
        <a:spcAft>
          <a:spcPct val="0"/>
        </a:spcAft>
        <a:defRPr sz="2500">
          <a:solidFill>
            <a:schemeClr val="tx1"/>
          </a:solidFill>
          <a:latin typeface="Arial" charset="0"/>
          <a:ea typeface="黑体" pitchFamily="2" charset="-122"/>
        </a:defRPr>
      </a:lvl4pPr>
      <a:lvl5pPr algn="l" rtl="0" eaLnBrk="1" fontAlgn="base" hangingPunct="1">
        <a:spcBef>
          <a:spcPct val="0"/>
        </a:spcBef>
        <a:spcAft>
          <a:spcPct val="0"/>
        </a:spcAft>
        <a:defRPr sz="2500">
          <a:solidFill>
            <a:schemeClr val="tx1"/>
          </a:solidFill>
          <a:latin typeface="Arial" charset="0"/>
          <a:ea typeface="黑体" pitchFamily="2" charset="-122"/>
        </a:defRPr>
      </a:lvl5pPr>
      <a:lvl6pPr marL="456705" algn="l" rtl="0" eaLnBrk="1" fontAlgn="base" hangingPunct="1">
        <a:spcBef>
          <a:spcPct val="0"/>
        </a:spcBef>
        <a:spcAft>
          <a:spcPct val="0"/>
        </a:spcAft>
        <a:defRPr sz="2500">
          <a:solidFill>
            <a:schemeClr val="tx1"/>
          </a:solidFill>
          <a:latin typeface="Arial" charset="0"/>
          <a:ea typeface="黑体" pitchFamily="2" charset="-122"/>
        </a:defRPr>
      </a:lvl6pPr>
      <a:lvl7pPr marL="913410" algn="l" rtl="0" eaLnBrk="1" fontAlgn="base" hangingPunct="1">
        <a:spcBef>
          <a:spcPct val="0"/>
        </a:spcBef>
        <a:spcAft>
          <a:spcPct val="0"/>
        </a:spcAft>
        <a:defRPr sz="2500">
          <a:solidFill>
            <a:schemeClr val="tx1"/>
          </a:solidFill>
          <a:latin typeface="Arial" charset="0"/>
          <a:ea typeface="黑体" pitchFamily="2" charset="-122"/>
        </a:defRPr>
      </a:lvl7pPr>
      <a:lvl8pPr marL="1370116" algn="l" rtl="0" eaLnBrk="1" fontAlgn="base" hangingPunct="1">
        <a:spcBef>
          <a:spcPct val="0"/>
        </a:spcBef>
        <a:spcAft>
          <a:spcPct val="0"/>
        </a:spcAft>
        <a:defRPr sz="2500">
          <a:solidFill>
            <a:schemeClr val="tx1"/>
          </a:solidFill>
          <a:latin typeface="Arial" charset="0"/>
          <a:ea typeface="黑体" pitchFamily="2" charset="-122"/>
        </a:defRPr>
      </a:lvl8pPr>
      <a:lvl9pPr marL="1826821" algn="l" rtl="0" eaLnBrk="1" fontAlgn="base" hangingPunct="1">
        <a:spcBef>
          <a:spcPct val="0"/>
        </a:spcBef>
        <a:spcAft>
          <a:spcPct val="0"/>
        </a:spcAft>
        <a:defRPr sz="2500">
          <a:solidFill>
            <a:schemeClr val="tx1"/>
          </a:solidFill>
          <a:latin typeface="Arial" charset="0"/>
          <a:ea typeface="黑体" pitchFamily="2" charset="-122"/>
        </a:defRPr>
      </a:lvl9pPr>
    </p:titleStyle>
    <p:bodyStyle>
      <a:lvl1pPr marL="342531" indent="-342531" algn="l" rtl="0" eaLnBrk="1" fontAlgn="base" hangingPunct="1">
        <a:lnSpc>
          <a:spcPct val="120000"/>
        </a:lnSpc>
        <a:spcBef>
          <a:spcPct val="20000"/>
        </a:spcBef>
        <a:spcAft>
          <a:spcPct val="0"/>
        </a:spcAft>
        <a:buFont typeface="Wingdings" pitchFamily="2" charset="2"/>
        <a:buChar char="n"/>
        <a:defRPr sz="2300">
          <a:solidFill>
            <a:schemeClr val="tx1"/>
          </a:solidFill>
          <a:latin typeface="+mn-lt"/>
          <a:ea typeface="+mn-ea"/>
          <a:cs typeface="+mn-cs"/>
        </a:defRPr>
      </a:lvl1pPr>
      <a:lvl2pPr marL="742149" indent="-285436" algn="l" rtl="0" eaLnBrk="1" fontAlgn="base" hangingPunct="1">
        <a:lnSpc>
          <a:spcPct val="120000"/>
        </a:lnSpc>
        <a:spcBef>
          <a:spcPct val="20000"/>
        </a:spcBef>
        <a:spcAft>
          <a:spcPct val="0"/>
        </a:spcAft>
        <a:buChar char="–"/>
        <a:defRPr sz="2200">
          <a:solidFill>
            <a:schemeClr val="tx1"/>
          </a:solidFill>
          <a:latin typeface="+mn-lt"/>
          <a:ea typeface="+mn-ea"/>
        </a:defRPr>
      </a:lvl2pPr>
      <a:lvl3pPr marL="1141767" indent="-228353" algn="l" rtl="0" eaLnBrk="1" fontAlgn="base" hangingPunct="1">
        <a:lnSpc>
          <a:spcPct val="120000"/>
        </a:lnSpc>
        <a:spcBef>
          <a:spcPct val="20000"/>
        </a:spcBef>
        <a:spcAft>
          <a:spcPct val="0"/>
        </a:spcAft>
        <a:buChar char="•"/>
        <a:defRPr sz="2000">
          <a:solidFill>
            <a:schemeClr val="tx1"/>
          </a:solidFill>
          <a:latin typeface="+mn-lt"/>
          <a:ea typeface="+mn-ea"/>
        </a:defRPr>
      </a:lvl3pPr>
      <a:lvl4pPr marL="1598472" indent="-228353" algn="l" rtl="0" eaLnBrk="1" fontAlgn="base" hangingPunct="1">
        <a:lnSpc>
          <a:spcPct val="120000"/>
        </a:lnSpc>
        <a:spcBef>
          <a:spcPct val="20000"/>
        </a:spcBef>
        <a:spcAft>
          <a:spcPct val="0"/>
        </a:spcAft>
        <a:buFont typeface="Arial" charset="0"/>
        <a:buChar char="▪"/>
        <a:defRPr sz="1900">
          <a:solidFill>
            <a:schemeClr val="tx1"/>
          </a:solidFill>
          <a:latin typeface="+mn-lt"/>
          <a:ea typeface="+mn-ea"/>
        </a:defRPr>
      </a:lvl4pPr>
      <a:lvl5pPr marL="2055178" indent="-228353" algn="l" rtl="0" eaLnBrk="1" fontAlgn="base" hangingPunct="1">
        <a:lnSpc>
          <a:spcPct val="120000"/>
        </a:lnSpc>
        <a:spcBef>
          <a:spcPct val="20000"/>
        </a:spcBef>
        <a:spcAft>
          <a:spcPct val="0"/>
        </a:spcAft>
        <a:buFont typeface="Arial" charset="0"/>
        <a:buChar char="»"/>
        <a:defRPr sz="1900">
          <a:solidFill>
            <a:schemeClr val="tx1"/>
          </a:solidFill>
          <a:latin typeface="+mn-lt"/>
          <a:ea typeface="+mn-ea"/>
        </a:defRPr>
      </a:lvl5pPr>
      <a:lvl6pPr marL="2511884" indent="-228353" algn="l" rtl="0" eaLnBrk="1" fontAlgn="base" hangingPunct="1">
        <a:lnSpc>
          <a:spcPct val="120000"/>
        </a:lnSpc>
        <a:spcBef>
          <a:spcPct val="20000"/>
        </a:spcBef>
        <a:spcAft>
          <a:spcPct val="0"/>
        </a:spcAft>
        <a:buFont typeface="Arial" charset="0"/>
        <a:buChar char="»"/>
        <a:defRPr sz="1900">
          <a:solidFill>
            <a:schemeClr val="tx1"/>
          </a:solidFill>
          <a:latin typeface="+mn-lt"/>
          <a:ea typeface="+mn-ea"/>
        </a:defRPr>
      </a:lvl6pPr>
      <a:lvl7pPr marL="2968591" indent="-228353" algn="l" rtl="0" eaLnBrk="1" fontAlgn="base" hangingPunct="1">
        <a:lnSpc>
          <a:spcPct val="120000"/>
        </a:lnSpc>
        <a:spcBef>
          <a:spcPct val="20000"/>
        </a:spcBef>
        <a:spcAft>
          <a:spcPct val="0"/>
        </a:spcAft>
        <a:buFont typeface="Arial" charset="0"/>
        <a:buChar char="»"/>
        <a:defRPr sz="1900">
          <a:solidFill>
            <a:schemeClr val="tx1"/>
          </a:solidFill>
          <a:latin typeface="+mn-lt"/>
          <a:ea typeface="+mn-ea"/>
        </a:defRPr>
      </a:lvl7pPr>
      <a:lvl8pPr marL="3425299" indent="-228353" algn="l" rtl="0" eaLnBrk="1" fontAlgn="base" hangingPunct="1">
        <a:lnSpc>
          <a:spcPct val="120000"/>
        </a:lnSpc>
        <a:spcBef>
          <a:spcPct val="20000"/>
        </a:spcBef>
        <a:spcAft>
          <a:spcPct val="0"/>
        </a:spcAft>
        <a:buFont typeface="Arial" charset="0"/>
        <a:buChar char="»"/>
        <a:defRPr sz="1900">
          <a:solidFill>
            <a:schemeClr val="tx1"/>
          </a:solidFill>
          <a:latin typeface="+mn-lt"/>
          <a:ea typeface="+mn-ea"/>
        </a:defRPr>
      </a:lvl8pPr>
      <a:lvl9pPr marL="3882006" indent="-228353" algn="l" rtl="0" eaLnBrk="1" fontAlgn="base" hangingPunct="1">
        <a:lnSpc>
          <a:spcPct val="120000"/>
        </a:lnSpc>
        <a:spcBef>
          <a:spcPct val="20000"/>
        </a:spcBef>
        <a:spcAft>
          <a:spcPct val="0"/>
        </a:spcAft>
        <a:buFont typeface="Arial" charset="0"/>
        <a:buChar char="»"/>
        <a:defRPr sz="1900">
          <a:solidFill>
            <a:schemeClr val="tx1"/>
          </a:solidFill>
          <a:latin typeface="+mn-lt"/>
          <a:ea typeface="+mn-ea"/>
        </a:defRPr>
      </a:lvl9pPr>
    </p:bodyStyle>
    <p:otherStyle>
      <a:defPPr>
        <a:defRPr lang="zh-CN"/>
      </a:defPPr>
      <a:lvl1pPr marL="0" algn="l" defTabSz="913410" rtl="0" eaLnBrk="1" latinLnBrk="0" hangingPunct="1">
        <a:defRPr sz="1800" kern="1200">
          <a:solidFill>
            <a:schemeClr val="tx1"/>
          </a:solidFill>
          <a:latin typeface="+mn-lt"/>
          <a:ea typeface="+mn-ea"/>
          <a:cs typeface="+mn-cs"/>
        </a:defRPr>
      </a:lvl1pPr>
      <a:lvl2pPr marL="456705" algn="l" defTabSz="913410" rtl="0" eaLnBrk="1" latinLnBrk="0" hangingPunct="1">
        <a:defRPr sz="1800" kern="1200">
          <a:solidFill>
            <a:schemeClr val="tx1"/>
          </a:solidFill>
          <a:latin typeface="+mn-lt"/>
          <a:ea typeface="+mn-ea"/>
          <a:cs typeface="+mn-cs"/>
        </a:defRPr>
      </a:lvl2pPr>
      <a:lvl3pPr marL="913410" algn="l" defTabSz="913410" rtl="0" eaLnBrk="1" latinLnBrk="0" hangingPunct="1">
        <a:defRPr sz="1800" kern="1200">
          <a:solidFill>
            <a:schemeClr val="tx1"/>
          </a:solidFill>
          <a:latin typeface="+mn-lt"/>
          <a:ea typeface="+mn-ea"/>
          <a:cs typeface="+mn-cs"/>
        </a:defRPr>
      </a:lvl3pPr>
      <a:lvl4pPr marL="1370116" algn="l" defTabSz="913410" rtl="0" eaLnBrk="1" latinLnBrk="0" hangingPunct="1">
        <a:defRPr sz="1800" kern="1200">
          <a:solidFill>
            <a:schemeClr val="tx1"/>
          </a:solidFill>
          <a:latin typeface="+mn-lt"/>
          <a:ea typeface="+mn-ea"/>
          <a:cs typeface="+mn-cs"/>
        </a:defRPr>
      </a:lvl4pPr>
      <a:lvl5pPr marL="1826821" algn="l" defTabSz="913410" rtl="0" eaLnBrk="1" latinLnBrk="0" hangingPunct="1">
        <a:defRPr sz="1800" kern="1200">
          <a:solidFill>
            <a:schemeClr val="tx1"/>
          </a:solidFill>
          <a:latin typeface="+mn-lt"/>
          <a:ea typeface="+mn-ea"/>
          <a:cs typeface="+mn-cs"/>
        </a:defRPr>
      </a:lvl5pPr>
      <a:lvl6pPr marL="2283531" algn="l" defTabSz="913410" rtl="0" eaLnBrk="1" latinLnBrk="0" hangingPunct="1">
        <a:defRPr sz="1800" kern="1200">
          <a:solidFill>
            <a:schemeClr val="tx1"/>
          </a:solidFill>
          <a:latin typeface="+mn-lt"/>
          <a:ea typeface="+mn-ea"/>
          <a:cs typeface="+mn-cs"/>
        </a:defRPr>
      </a:lvl6pPr>
      <a:lvl7pPr marL="2740239" algn="l" defTabSz="913410" rtl="0" eaLnBrk="1" latinLnBrk="0" hangingPunct="1">
        <a:defRPr sz="1800" kern="1200">
          <a:solidFill>
            <a:schemeClr val="tx1"/>
          </a:solidFill>
          <a:latin typeface="+mn-lt"/>
          <a:ea typeface="+mn-ea"/>
          <a:cs typeface="+mn-cs"/>
        </a:defRPr>
      </a:lvl7pPr>
      <a:lvl8pPr marL="3196944" algn="l" defTabSz="913410" rtl="0" eaLnBrk="1" latinLnBrk="0" hangingPunct="1">
        <a:defRPr sz="1800" kern="1200">
          <a:solidFill>
            <a:schemeClr val="tx1"/>
          </a:solidFill>
          <a:latin typeface="+mn-lt"/>
          <a:ea typeface="+mn-ea"/>
          <a:cs typeface="+mn-cs"/>
        </a:defRPr>
      </a:lvl8pPr>
      <a:lvl9pPr marL="3653652" algn="l" defTabSz="91341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8.emf"/><Relationship Id="rId4" Type="http://schemas.openxmlformats.org/officeDocument/2006/relationships/oleObject" Target="../embeddings/oleObject5.bin"/></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9.emf"/><Relationship Id="rId4" Type="http://schemas.openxmlformats.org/officeDocument/2006/relationships/oleObject" Target="../embeddings/oleObject6.bin"/></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0.emf"/><Relationship Id="rId4" Type="http://schemas.openxmlformats.org/officeDocument/2006/relationships/oleObject" Target="../embeddings/oleObject7.bin"/></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1.emf"/><Relationship Id="rId4" Type="http://schemas.openxmlformats.org/officeDocument/2006/relationships/oleObject" Target="../embeddings/oleObject8.bin"/></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2.emf"/><Relationship Id="rId4" Type="http://schemas.openxmlformats.org/officeDocument/2006/relationships/oleObject" Target="../embeddings/oleObject9.bin"/></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vmlDrawing" Target="../drawings/vmlDrawing10.vml"/><Relationship Id="rId5" Type="http://schemas.openxmlformats.org/officeDocument/2006/relationships/image" Target="../media/image13.emf"/><Relationship Id="rId4" Type="http://schemas.openxmlformats.org/officeDocument/2006/relationships/oleObject" Target="../embeddings/oleObject10.bin"/></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4.emf"/><Relationship Id="rId4" Type="http://schemas.openxmlformats.org/officeDocument/2006/relationships/oleObject" Target="../embeddings/oleObject11.bin"/></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12.vml"/><Relationship Id="rId4" Type="http://schemas.openxmlformats.org/officeDocument/2006/relationships/image" Target="../media/image18.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5.emf"/><Relationship Id="rId4" Type="http://schemas.openxmlformats.org/officeDocument/2006/relationships/oleObject" Target="../embeddings/oleObject2.bin"/></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6.emf"/><Relationship Id="rId4" Type="http://schemas.openxmlformats.org/officeDocument/2006/relationships/oleObject" Target="../embeddings/oleObject3.bin"/></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7.emf"/><Relationship Id="rId4" Type="http://schemas.openxmlformats.org/officeDocument/2006/relationships/oleObject" Target="../embeddings/oleObject4.bin"/></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3131840" y="1958984"/>
            <a:ext cx="6192688" cy="1470025"/>
          </a:xfrm>
        </p:spPr>
        <p:txBody>
          <a:bodyPr/>
          <a:lstStyle/>
          <a:p>
            <a:r>
              <a:rPr lang="en-US" altLang="zh-CN" b="1" dirty="0" smtClean="0"/>
              <a:t>13.1</a:t>
            </a:r>
            <a:r>
              <a:rPr lang="zh-CN" altLang="en-US" b="1" dirty="0" smtClean="0"/>
              <a:t>物理部署架构</a:t>
            </a:r>
            <a:r>
              <a:rPr lang="zh-CN" altLang="en-US" b="1" dirty="0"/>
              <a:t>改进</a:t>
            </a:r>
          </a:p>
        </p:txBody>
      </p:sp>
      <p:sp>
        <p:nvSpPr>
          <p:cNvPr id="3" name="内容占位符 2"/>
          <p:cNvSpPr>
            <a:spLocks noGrp="1"/>
          </p:cNvSpPr>
          <p:nvPr>
            <p:ph type="subTitle" idx="1"/>
          </p:nvPr>
        </p:nvSpPr>
        <p:spPr/>
        <p:txBody>
          <a:bodyPr/>
          <a:lstStyle/>
          <a:p>
            <a:pPr>
              <a:buNone/>
            </a:pPr>
            <a:r>
              <a:rPr lang="en-US" altLang="zh-CN" dirty="0" smtClean="0"/>
              <a:t>                     </a:t>
            </a:r>
          </a:p>
          <a:p>
            <a:pPr>
              <a:buNone/>
            </a:pPr>
            <a:endParaRPr lang="en-US" altLang="zh-CN"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55576" y="764704"/>
            <a:ext cx="7776865" cy="5217451"/>
          </a:xfrm>
        </p:spPr>
        <p:txBody>
          <a:bodyPr/>
          <a:lstStyle/>
          <a:p>
            <a:r>
              <a:rPr lang="en-US" altLang="zh-CN" dirty="0" smtClean="0"/>
              <a:t>KE</a:t>
            </a:r>
            <a:r>
              <a:rPr lang="zh-CN" altLang="en-US" dirty="0" smtClean="0"/>
              <a:t>最小</a:t>
            </a:r>
            <a:r>
              <a:rPr lang="zh-CN" altLang="en-US" dirty="0" smtClean="0"/>
              <a:t>部署</a:t>
            </a:r>
            <a:r>
              <a:rPr lang="zh-CN" altLang="en-US" dirty="0"/>
              <a:t>架构</a:t>
            </a:r>
          </a:p>
        </p:txBody>
      </p:sp>
      <p:graphicFrame>
        <p:nvGraphicFramePr>
          <p:cNvPr id="4" name="对象 3"/>
          <p:cNvGraphicFramePr>
            <a:graphicFrameLocks noChangeAspect="1"/>
          </p:cNvGraphicFramePr>
          <p:nvPr>
            <p:extLst>
              <p:ext uri="{D42A27DB-BD31-4B8C-83A1-F6EECF244321}">
                <p14:modId xmlns:p14="http://schemas.microsoft.com/office/powerpoint/2010/main" val="3976300415"/>
              </p:ext>
            </p:extLst>
          </p:nvPr>
        </p:nvGraphicFramePr>
        <p:xfrm>
          <a:off x="1403648" y="1556792"/>
          <a:ext cx="6230391" cy="5072643"/>
        </p:xfrm>
        <a:graphic>
          <a:graphicData uri="http://schemas.openxmlformats.org/presentationml/2006/ole">
            <mc:AlternateContent xmlns:mc="http://schemas.openxmlformats.org/markup-compatibility/2006">
              <mc:Choice xmlns:v="urn:schemas-microsoft-com:vml" Requires="v">
                <p:oleObj spid="_x0000_s130222" name="Visio" r:id="rId4" imgW="11361001" imgH="9247115" progId="Visio.Drawing.11">
                  <p:embed/>
                </p:oleObj>
              </mc:Choice>
              <mc:Fallback>
                <p:oleObj name="Visio" r:id="rId4" imgW="11361001" imgH="9247115" progId="Visio.Drawing.11">
                  <p:embed/>
                  <p:pic>
                    <p:nvPicPr>
                      <p:cNvPr id="0" name="Object 2"/>
                      <p:cNvPicPr>
                        <a:picLocks noChangeAspect="1" noChangeArrowheads="1"/>
                      </p:cNvPicPr>
                      <p:nvPr/>
                    </p:nvPicPr>
                    <p:blipFill>
                      <a:blip r:embed="rId5"/>
                      <a:srcRect/>
                      <a:stretch>
                        <a:fillRect/>
                      </a:stretch>
                    </p:blipFill>
                    <p:spPr bwMode="auto">
                      <a:xfrm>
                        <a:off x="1403648" y="1556792"/>
                        <a:ext cx="6230391" cy="5072643"/>
                      </a:xfrm>
                      <a:prstGeom prst="rect">
                        <a:avLst/>
                      </a:prstGeom>
                      <a:noFill/>
                    </p:spPr>
                  </p:pic>
                </p:oleObj>
              </mc:Fallback>
            </mc:AlternateContent>
          </a:graphicData>
        </a:graphic>
      </p:graphicFrame>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知识工程</a:t>
            </a:r>
            <a:r>
              <a:rPr lang="en-US" altLang="zh-CN" sz="3200" dirty="0" smtClean="0"/>
              <a:t>13.1</a:t>
            </a:r>
            <a:r>
              <a:rPr lang="zh-CN" altLang="en-US" sz="3200" dirty="0"/>
              <a:t>系统最小部署</a:t>
            </a:r>
            <a:r>
              <a:rPr lang="zh-CN" altLang="en-US" sz="3200" dirty="0" smtClean="0"/>
              <a:t>架构</a:t>
            </a:r>
            <a:endParaRPr lang="zh-CN" altLang="en-US" sz="3200" kern="0" dirty="0"/>
          </a:p>
        </p:txBody>
      </p:sp>
    </p:spTree>
    <p:extLst>
      <p:ext uri="{BB962C8B-B14F-4D97-AF65-F5344CB8AC3E}">
        <p14:creationId xmlns:p14="http://schemas.microsoft.com/office/powerpoint/2010/main" val="9235509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764704"/>
            <a:ext cx="7776865" cy="4929411"/>
          </a:xfrm>
        </p:spPr>
        <p:txBody>
          <a:bodyPr/>
          <a:lstStyle/>
          <a:p>
            <a:r>
              <a:rPr lang="zh-CN" altLang="en-US" dirty="0" smtClean="0"/>
              <a:t>知识工程系统单机最小配置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知识工程</a:t>
            </a:r>
            <a:r>
              <a:rPr lang="zh-CN" altLang="en-US" sz="3200" kern="0" dirty="0" smtClean="0"/>
              <a:t>系统最小配置</a:t>
            </a:r>
            <a:endParaRPr lang="zh-CN" altLang="en-US" sz="3200" kern="0" dirty="0"/>
          </a:p>
        </p:txBody>
      </p:sp>
      <p:graphicFrame>
        <p:nvGraphicFramePr>
          <p:cNvPr id="7" name="表格 6"/>
          <p:cNvGraphicFramePr>
            <a:graphicFrameLocks noGrp="1"/>
          </p:cNvGraphicFramePr>
          <p:nvPr>
            <p:extLst>
              <p:ext uri="{D42A27DB-BD31-4B8C-83A1-F6EECF244321}">
                <p14:modId xmlns:p14="http://schemas.microsoft.com/office/powerpoint/2010/main" val="929333139"/>
              </p:ext>
            </p:extLst>
          </p:nvPr>
        </p:nvGraphicFramePr>
        <p:xfrm>
          <a:off x="755576" y="1478432"/>
          <a:ext cx="7488832" cy="4110808"/>
        </p:xfrm>
        <a:graphic>
          <a:graphicData uri="http://schemas.openxmlformats.org/drawingml/2006/table">
            <a:tbl>
              <a:tblPr firstRow="1" firstCol="1" bandRow="1">
                <a:tableStyleId>{5C22544A-7EE6-4342-B048-85BDC9FD1C3A}</a:tableStyleId>
              </a:tblPr>
              <a:tblGrid>
                <a:gridCol w="2147216"/>
                <a:gridCol w="1596651"/>
                <a:gridCol w="1871933"/>
                <a:gridCol w="1873032"/>
              </a:tblGrid>
              <a:tr h="624721">
                <a:tc>
                  <a:txBody>
                    <a:bodyPr/>
                    <a:lstStyle/>
                    <a:p>
                      <a:pPr algn="ctr">
                        <a:spcAft>
                          <a:spcPts val="0"/>
                        </a:spcAft>
                      </a:pP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3486087">
                <a:tc>
                  <a:txBody>
                    <a:bodyPr/>
                    <a:lstStyle/>
                    <a:p>
                      <a:pPr algn="just">
                        <a:spcAft>
                          <a:spcPts val="0"/>
                        </a:spcAft>
                      </a:pPr>
                      <a:r>
                        <a:rPr lang="en-US" altLang="zh-CN" sz="1800" baseline="0" dirty="0" smtClean="0">
                          <a:effectLst/>
                          <a:latin typeface="Calibri"/>
                          <a:ea typeface="宋体"/>
                          <a:cs typeface="Times New Roman"/>
                        </a:rPr>
                        <a:t>    </a:t>
                      </a:r>
                    </a:p>
                    <a:p>
                      <a:pPr algn="just">
                        <a:spcAft>
                          <a:spcPts val="0"/>
                        </a:spcAft>
                      </a:pPr>
                      <a:endParaRPr lang="en-US" altLang="zh-CN" sz="1800" baseline="0" dirty="0" smtClean="0">
                        <a:effectLst/>
                        <a:latin typeface="Calibri"/>
                        <a:ea typeface="宋体"/>
                        <a:cs typeface="Times New Roman"/>
                      </a:endParaRPr>
                    </a:p>
                    <a:p>
                      <a:pPr algn="just">
                        <a:spcAft>
                          <a:spcPts val="0"/>
                        </a:spcAft>
                      </a:pPr>
                      <a:endParaRPr lang="en-US" altLang="zh-CN" sz="1800" baseline="0" dirty="0" smtClean="0">
                        <a:effectLst/>
                        <a:latin typeface="Calibri"/>
                        <a:ea typeface="宋体"/>
                        <a:cs typeface="Times New Roman"/>
                      </a:endParaRPr>
                    </a:p>
                    <a:p>
                      <a:pPr algn="just">
                        <a:spcAft>
                          <a:spcPts val="0"/>
                        </a:spcAft>
                      </a:pPr>
                      <a:r>
                        <a:rPr lang="en-US" altLang="zh-CN" sz="1800" baseline="0" dirty="0" smtClean="0">
                          <a:effectLst/>
                          <a:latin typeface="Calibri"/>
                          <a:ea typeface="宋体"/>
                          <a:cs typeface="Times New Roman"/>
                        </a:rPr>
                        <a:t>           </a:t>
                      </a:r>
                    </a:p>
                    <a:p>
                      <a:pPr algn="just">
                        <a:spcAft>
                          <a:spcPts val="0"/>
                        </a:spcAft>
                      </a:pPr>
                      <a:endParaRPr lang="en-US" altLang="zh-CN" sz="1800" baseline="0" dirty="0" smtClean="0">
                        <a:effectLst/>
                        <a:latin typeface="Calibri"/>
                        <a:ea typeface="宋体"/>
                        <a:cs typeface="Times New Roman"/>
                      </a:endParaRPr>
                    </a:p>
                    <a:p>
                      <a:pPr algn="just">
                        <a:spcAft>
                          <a:spcPts val="0"/>
                        </a:spcAft>
                      </a:pPr>
                      <a:r>
                        <a:rPr lang="en-US" altLang="zh-CN" sz="1800" baseline="0" dirty="0" smtClean="0">
                          <a:effectLst/>
                          <a:latin typeface="Calibri"/>
                          <a:ea typeface="宋体"/>
                          <a:cs typeface="Times New Roman"/>
                        </a:rPr>
                        <a:t>          </a:t>
                      </a:r>
                      <a:r>
                        <a:rPr lang="zh-CN" altLang="en-US" sz="18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应用组件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配置组件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缓存组件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消息组件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搜索引擎、</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知识加工组件</a:t>
                      </a:r>
                      <a:r>
                        <a:rPr lang="zh-CN" altLang="en-US" sz="1800" kern="1200" dirty="0" smtClean="0">
                          <a:solidFill>
                            <a:schemeClr val="dk1"/>
                          </a:solidFill>
                          <a:effectLst/>
                          <a:latin typeface="+mn-lt"/>
                          <a:ea typeface="+mn-ea"/>
                          <a:cs typeface="+mn-cs"/>
                        </a:rPr>
                        <a:t>、数据库、</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文件服务</a:t>
                      </a:r>
                    </a:p>
                    <a:p>
                      <a:pPr marL="0" marR="0" indent="0" algn="just" defTabSz="913410" rtl="0" eaLnBrk="1" fontAlgn="auto" latinLnBrk="0" hangingPunct="1">
                        <a:lnSpc>
                          <a:spcPct val="100000"/>
                        </a:lnSpc>
                        <a:spcBef>
                          <a:spcPts val="0"/>
                        </a:spcBef>
                        <a:spcAft>
                          <a:spcPts val="0"/>
                        </a:spcAft>
                        <a:buClrTx/>
                        <a:buSzTx/>
                        <a:buFontTx/>
                        <a:buNone/>
                        <a:tabLst/>
                        <a:defRPr/>
                      </a:pPr>
                      <a:endParaRPr lang="zh-CN" altLang="zh-CN" sz="1800" kern="1200" dirty="0" smtClean="0">
                        <a:solidFill>
                          <a:schemeClr val="dk1"/>
                        </a:solidFill>
                        <a:effectLst/>
                        <a:latin typeface="+mn-lt"/>
                        <a:ea typeface="+mn-ea"/>
                        <a:cs typeface="+mn-cs"/>
                      </a:endParaRPr>
                    </a:p>
                  </a:txBody>
                  <a:tcPr marL="68580" marR="68580" marT="0" marB="0"/>
                </a:tc>
                <a:tc>
                  <a:txBody>
                    <a:bodyPr/>
                    <a:lstStyle/>
                    <a:p>
                      <a:pPr algn="just">
                        <a:spcAft>
                          <a:spcPts val="0"/>
                        </a:spcAft>
                      </a:pPr>
                      <a:endParaRPr lang="en-US" sz="1600" kern="100" dirty="0" smtClean="0">
                        <a:effectLst/>
                      </a:endParaRPr>
                    </a:p>
                    <a:p>
                      <a:pPr algn="just">
                        <a:spcAft>
                          <a:spcPts val="0"/>
                        </a:spcAft>
                      </a:pPr>
                      <a:endParaRPr lang="en-US" sz="1600" kern="100" dirty="0" smtClean="0">
                        <a:effectLst/>
                      </a:endParaRPr>
                    </a:p>
                    <a:p>
                      <a:pPr algn="just">
                        <a:spcAft>
                          <a:spcPts val="0"/>
                        </a:spcAft>
                      </a:pPr>
                      <a:endParaRPr lang="en-US" sz="1600" kern="100" dirty="0" smtClean="0">
                        <a:effectLst/>
                      </a:endParaRPr>
                    </a:p>
                    <a:p>
                      <a:pPr algn="just">
                        <a:spcAft>
                          <a:spcPts val="0"/>
                        </a:spcAft>
                      </a:pPr>
                      <a:endParaRPr lang="en-US" sz="1600" kern="100" dirty="0" smtClean="0">
                        <a:effectLst/>
                      </a:endParaRPr>
                    </a:p>
                    <a:p>
                      <a:pPr algn="just">
                        <a:spcAft>
                          <a:spcPts val="0"/>
                        </a:spcAft>
                      </a:pPr>
                      <a:r>
                        <a:rPr lang="en-US" sz="1600" kern="100" dirty="0" smtClean="0">
                          <a:effectLst/>
                        </a:rPr>
                        <a:t>CPU</a:t>
                      </a:r>
                      <a:r>
                        <a:rPr lang="zh-CN" sz="1600" kern="100" dirty="0" smtClean="0">
                          <a:effectLst/>
                        </a:rPr>
                        <a:t>：</a:t>
                      </a:r>
                      <a:r>
                        <a:rPr lang="en-US" altLang="zh-CN" sz="1600" kern="100" dirty="0" smtClean="0">
                          <a:effectLst/>
                        </a:rPr>
                        <a:t> 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24</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sz="1600" kern="100" dirty="0">
                        <a:effectLst/>
                        <a:latin typeface="Calibri"/>
                        <a:ea typeface="宋体"/>
                        <a:cs typeface="Times New Roman"/>
                      </a:endParaRPr>
                    </a:p>
                  </a:txBody>
                  <a:tcPr marL="68580" marR="68580" marT="0" marB="0"/>
                </a:tc>
                <a:tc>
                  <a:txBody>
                    <a:bodyPr/>
                    <a:lstStyle/>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r>
                        <a:rPr lang="en-US" altLang="zh-CN" sz="1800" kern="1200" dirty="0" smtClean="0">
                          <a:solidFill>
                            <a:schemeClr val="dk1"/>
                          </a:solidFill>
                          <a:effectLst/>
                          <a:latin typeface="+mn-lt"/>
                          <a:ea typeface="+mn-ea"/>
                          <a:cs typeface="+mn-cs"/>
                        </a:rPr>
                        <a:t>Window Server 2008 (64bit)</a:t>
                      </a:r>
                      <a:endParaRPr lang="zh-CN" sz="1600" kern="1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230775351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620688"/>
            <a:ext cx="8280929" cy="5505483"/>
          </a:xfrm>
        </p:spPr>
        <p:txBody>
          <a:bodyPr/>
          <a:lstStyle/>
          <a:p>
            <a:r>
              <a:rPr lang="zh-CN" altLang="en-US" dirty="0" smtClean="0"/>
              <a:t>知识工程推荐部署架构</a:t>
            </a:r>
            <a:endParaRPr lang="zh-CN" altLang="en-US" dirty="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12</a:t>
            </a:fld>
            <a:endParaRPr lang="zh-CN" altLang="en-US"/>
          </a:p>
        </p:txBody>
      </p:sp>
      <p:sp>
        <p:nvSpPr>
          <p:cNvPr id="7"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知识工程系统推荐部署架构</a:t>
            </a:r>
            <a:endParaRPr lang="zh-CN" altLang="en-US" sz="3200" kern="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3292726213"/>
              </p:ext>
            </p:extLst>
          </p:nvPr>
        </p:nvGraphicFramePr>
        <p:xfrm>
          <a:off x="1220788" y="1268413"/>
          <a:ext cx="6230937" cy="5072062"/>
        </p:xfrm>
        <a:graphic>
          <a:graphicData uri="http://schemas.openxmlformats.org/presentationml/2006/ole">
            <mc:AlternateContent xmlns:mc="http://schemas.openxmlformats.org/markup-compatibility/2006">
              <mc:Choice xmlns:v="urn:schemas-microsoft-com:vml" Requires="v">
                <p:oleObj spid="_x0000_s132223" name="Visio" r:id="rId4" imgW="11361001" imgH="9247115" progId="Visio.Drawing.11">
                  <p:embed/>
                </p:oleObj>
              </mc:Choice>
              <mc:Fallback>
                <p:oleObj name="Visio" r:id="rId4" imgW="11361001" imgH="9247115" progId="Visio.Drawing.11">
                  <p:embed/>
                  <p:pic>
                    <p:nvPicPr>
                      <p:cNvPr id="0" name="对象 3"/>
                      <p:cNvPicPr>
                        <a:picLocks noChangeAspect="1" noChangeArrowheads="1"/>
                      </p:cNvPicPr>
                      <p:nvPr/>
                    </p:nvPicPr>
                    <p:blipFill>
                      <a:blip r:embed="rId5"/>
                      <a:srcRect/>
                      <a:stretch>
                        <a:fillRect/>
                      </a:stretch>
                    </p:blipFill>
                    <p:spPr bwMode="auto">
                      <a:xfrm>
                        <a:off x="1220788" y="1268413"/>
                        <a:ext cx="6230937" cy="507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361027130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92696"/>
            <a:ext cx="7776865" cy="4785395"/>
          </a:xfrm>
        </p:spPr>
        <p:txBody>
          <a:bodyPr/>
          <a:lstStyle/>
          <a:p>
            <a:r>
              <a:rPr lang="en-US" altLang="zh-CN" dirty="0" smtClean="0"/>
              <a:t>KE</a:t>
            </a:r>
            <a:r>
              <a:rPr lang="zh-CN" altLang="en-US" dirty="0" smtClean="0"/>
              <a:t>推荐</a:t>
            </a:r>
            <a:r>
              <a:rPr lang="zh-CN" altLang="en-US" dirty="0" smtClean="0"/>
              <a:t>系统配置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知识工程推荐系统配置</a:t>
            </a:r>
            <a:endParaRPr lang="zh-CN" altLang="en-US" sz="3200" kern="0" dirty="0"/>
          </a:p>
        </p:txBody>
      </p:sp>
      <p:graphicFrame>
        <p:nvGraphicFramePr>
          <p:cNvPr id="2" name="表格 1"/>
          <p:cNvGraphicFramePr>
            <a:graphicFrameLocks noGrp="1"/>
          </p:cNvGraphicFramePr>
          <p:nvPr>
            <p:extLst>
              <p:ext uri="{D42A27DB-BD31-4B8C-83A1-F6EECF244321}">
                <p14:modId xmlns:p14="http://schemas.microsoft.com/office/powerpoint/2010/main" val="3690515007"/>
              </p:ext>
            </p:extLst>
          </p:nvPr>
        </p:nvGraphicFramePr>
        <p:xfrm>
          <a:off x="755576" y="1196753"/>
          <a:ext cx="7488832" cy="4907381"/>
        </p:xfrm>
        <a:graphic>
          <a:graphicData uri="http://schemas.openxmlformats.org/drawingml/2006/table">
            <a:tbl>
              <a:tblPr firstRow="1" firstCol="1" bandRow="1">
                <a:tableStyleId>{5C22544A-7EE6-4342-B048-85BDC9FD1C3A}</a:tableStyleId>
              </a:tblPr>
              <a:tblGrid>
                <a:gridCol w="2147216"/>
                <a:gridCol w="1596651"/>
                <a:gridCol w="1871933"/>
                <a:gridCol w="1873032"/>
              </a:tblGrid>
              <a:tr h="327685">
                <a:tc>
                  <a:txBody>
                    <a:bodyPr/>
                    <a:lstStyle/>
                    <a:p>
                      <a:pPr algn="ctr">
                        <a:spcAft>
                          <a:spcPts val="0"/>
                        </a:spcAft>
                      </a:pP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1468201">
                <a:tc>
                  <a:txBody>
                    <a:bodyPr/>
                    <a:lstStyle/>
                    <a:p>
                      <a:pPr algn="just">
                        <a:spcAft>
                          <a:spcPts val="0"/>
                        </a:spcAft>
                      </a:pPr>
                      <a:r>
                        <a:rPr lang="zh-CN" altLang="zh-CN" sz="1800" dirty="0" smtClean="0">
                          <a:effectLst/>
                          <a:latin typeface="Calibri"/>
                          <a:ea typeface="宋体"/>
                          <a:cs typeface="Times New Roman"/>
                        </a:rPr>
                        <a:t>应用</a:t>
                      </a:r>
                      <a:r>
                        <a:rPr lang="zh-CN" altLang="en-US" sz="18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en-US" altLang="zh-CN" sz="1800" kern="1200" dirty="0" smtClean="0">
                          <a:solidFill>
                            <a:schemeClr val="dk1"/>
                          </a:solidFill>
                          <a:effectLst/>
                          <a:latin typeface="+mn-lt"/>
                          <a:ea typeface="+mn-ea"/>
                          <a:cs typeface="+mn-cs"/>
                        </a:rPr>
                        <a:t>Web</a:t>
                      </a:r>
                      <a:r>
                        <a:rPr lang="zh-CN" altLang="en-US" sz="1800" kern="1200" dirty="0" smtClean="0">
                          <a:solidFill>
                            <a:schemeClr val="dk1"/>
                          </a:solidFill>
                          <a:effectLst/>
                          <a:latin typeface="+mn-lt"/>
                          <a:ea typeface="+mn-ea"/>
                          <a:cs typeface="+mn-cs"/>
                        </a:rPr>
                        <a:t>服务、</a:t>
                      </a:r>
                      <a:endParaRPr lang="en-US" altLang="zh-CN" sz="1800" kern="1200" dirty="0" smtClean="0">
                        <a:solidFill>
                          <a:schemeClr val="dk1"/>
                        </a:solidFill>
                        <a:effectLst/>
                        <a:latin typeface="+mn-lt"/>
                        <a:ea typeface="+mn-ea"/>
                        <a:cs typeface="+mn-cs"/>
                      </a:endParaRPr>
                    </a:p>
                    <a:p>
                      <a:pPr marL="0" marR="0" indent="0" algn="just" defTabSz="913410" rtl="0" eaLnBrk="1" fontAlgn="auto" latinLnBrk="0" hangingPunct="1">
                        <a:lnSpc>
                          <a:spcPct val="100000"/>
                        </a:lnSpc>
                        <a:spcBef>
                          <a:spcPts val="0"/>
                        </a:spcBef>
                        <a:spcAft>
                          <a:spcPts val="0"/>
                        </a:spcAft>
                        <a:buClrTx/>
                        <a:buSzTx/>
                        <a:buFontTx/>
                        <a:buNone/>
                        <a:tabLst/>
                        <a:defRPr/>
                      </a:pPr>
                      <a:r>
                        <a:rPr lang="en-US" altLang="zh-CN" sz="1800" kern="100" dirty="0" smtClean="0">
                          <a:effectLst/>
                          <a:latin typeface="Calibri"/>
                          <a:ea typeface="宋体"/>
                          <a:cs typeface="Times New Roman"/>
                        </a:rPr>
                        <a:t>CACHE SERVICE</a:t>
                      </a:r>
                      <a:r>
                        <a:rPr lang="zh-CN" altLang="en-US" sz="1800" kern="100" dirty="0" smtClean="0">
                          <a:effectLst/>
                          <a:latin typeface="Calibri"/>
                          <a:ea typeface="宋体"/>
                          <a:cs typeface="Times New Roman"/>
                        </a:rPr>
                        <a:t>、</a:t>
                      </a:r>
                      <a:endParaRPr lang="zh-CN" altLang="zh-CN" sz="1800" kern="100" dirty="0" smtClean="0">
                        <a:effectLst/>
                        <a:latin typeface="Calibri"/>
                        <a:ea typeface="宋体"/>
                        <a:cs typeface="Times New Roman"/>
                      </a:endParaRPr>
                    </a:p>
                    <a:p>
                      <a:pPr algn="just">
                        <a:spcAft>
                          <a:spcPts val="0"/>
                        </a:spcAft>
                      </a:pPr>
                      <a:r>
                        <a:rPr lang="zh-CN" altLang="zh-CN" sz="1800" kern="1200" dirty="0" smtClean="0">
                          <a:solidFill>
                            <a:schemeClr val="dk1"/>
                          </a:solidFill>
                          <a:effectLst/>
                          <a:latin typeface="+mn-lt"/>
                          <a:ea typeface="+mn-ea"/>
                          <a:cs typeface="+mn-cs"/>
                        </a:rPr>
                        <a:t>应用</a:t>
                      </a:r>
                      <a:r>
                        <a:rPr lang="zh-CN" altLang="en-US" sz="1800" kern="1200" dirty="0" smtClean="0">
                          <a:solidFill>
                            <a:schemeClr val="dk1"/>
                          </a:solidFill>
                          <a:effectLst/>
                          <a:latin typeface="+mn-lt"/>
                          <a:ea typeface="+mn-ea"/>
                          <a:cs typeface="+mn-cs"/>
                        </a:rPr>
                        <a:t>服务、</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配置组件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缓存组件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消息组件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600" kern="1200" dirty="0" smtClean="0">
                          <a:solidFill>
                            <a:schemeClr val="dk1"/>
                          </a:solidFill>
                          <a:effectLst/>
                          <a:latin typeface="+mn-lt"/>
                          <a:ea typeface="+mn-ea"/>
                          <a:cs typeface="+mn-cs"/>
                        </a:rPr>
                        <a:t>知识加工组件</a:t>
                      </a:r>
                      <a:endParaRPr lang="zh-CN" altLang="zh-CN" sz="1400" kern="100" dirty="0" smtClean="0">
                        <a:effectLst/>
                        <a:latin typeface="Calibri"/>
                        <a:ea typeface="宋体"/>
                        <a:cs typeface="Times New Roman"/>
                      </a:endParaRPr>
                    </a:p>
                    <a:p>
                      <a:pPr algn="just">
                        <a:spcAft>
                          <a:spcPts val="0"/>
                        </a:spcAft>
                      </a:pP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87678">
                <a:tc>
                  <a:txBody>
                    <a:bodyPr/>
                    <a:lstStyle/>
                    <a:p>
                      <a:pPr algn="just">
                        <a:spcAft>
                          <a:spcPts val="0"/>
                        </a:spcAft>
                      </a:pPr>
                      <a:r>
                        <a:rPr lang="zh-CN" altLang="en-US" sz="1800" kern="100" dirty="0" smtClean="0">
                          <a:effectLst/>
                          <a:latin typeface="Calibri"/>
                          <a:ea typeface="宋体"/>
                          <a:cs typeface="Times New Roman"/>
                        </a:rPr>
                        <a:t>数据库服务器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数据库</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77631">
                <a:tc>
                  <a:txBody>
                    <a:bodyPr/>
                    <a:lstStyle/>
                    <a:p>
                      <a:pPr algn="just">
                        <a:spcAft>
                          <a:spcPts val="0"/>
                        </a:spcAft>
                      </a:pPr>
                      <a:r>
                        <a:rPr lang="zh-CN" altLang="en-US" sz="1800" kern="100" dirty="0" smtClean="0">
                          <a:effectLst/>
                          <a:latin typeface="Calibri"/>
                          <a:ea typeface="宋体"/>
                          <a:cs typeface="Times New Roman"/>
                        </a:rPr>
                        <a:t>文件服务器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zh-CN" sz="1800" kern="1200" dirty="0" smtClean="0">
                          <a:solidFill>
                            <a:schemeClr val="dk1"/>
                          </a:solidFill>
                          <a:effectLst/>
                          <a:latin typeface="+mn-lt"/>
                          <a:ea typeface="+mn-ea"/>
                          <a:cs typeface="+mn-cs"/>
                        </a:rPr>
                        <a:t>文件服务</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983056">
                <a:tc>
                  <a:txBody>
                    <a:bodyPr/>
                    <a:lstStyle/>
                    <a:p>
                      <a:pPr algn="just">
                        <a:spcAft>
                          <a:spcPts val="0"/>
                        </a:spcAft>
                      </a:pPr>
                      <a:r>
                        <a:rPr lang="zh-CN" altLang="en-US" sz="1800" kern="100" dirty="0" smtClean="0">
                          <a:effectLst/>
                          <a:latin typeface="Calibri"/>
                          <a:ea typeface="宋体"/>
                          <a:cs typeface="Times New Roman"/>
                        </a:rPr>
                        <a:t>存储设备</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文件存储、</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数据存储</a:t>
                      </a:r>
                      <a:endParaRPr lang="zh-CN" sz="1800" kern="1200" dirty="0">
                        <a:solidFill>
                          <a:schemeClr val="dk1"/>
                        </a:solidFill>
                        <a:effectLst/>
                        <a:latin typeface="+mn-lt"/>
                        <a:ea typeface="+mn-ea"/>
                        <a:cs typeface="+mn-cs"/>
                      </a:endParaRPr>
                    </a:p>
                  </a:txBody>
                  <a:tcPr marL="68580" marR="68580" marT="0" marB="0"/>
                </a:tc>
                <a:tc>
                  <a:txBody>
                    <a:bodyPr/>
                    <a:lstStyle/>
                    <a:p>
                      <a:pPr marL="0" marR="0" indent="0" algn="just" defTabSz="913410" rtl="0" eaLnBrk="1" fontAlgn="auto" latinLnBrk="0" hangingPunct="1">
                        <a:lnSpc>
                          <a:spcPct val="100000"/>
                        </a:lnSpc>
                        <a:spcBef>
                          <a:spcPts val="0"/>
                        </a:spcBef>
                        <a:spcAft>
                          <a:spcPts val="0"/>
                        </a:spcAft>
                        <a:buClrTx/>
                        <a:buSzTx/>
                        <a:buFontTx/>
                        <a:buNone/>
                        <a:tabLst/>
                        <a:defRPr/>
                      </a:pPr>
                      <a:r>
                        <a:rPr lang="zh-CN" altLang="zh-CN" sz="1600" kern="100" dirty="0" smtClean="0">
                          <a:effectLst/>
                        </a:rPr>
                        <a:t>硬盘：</a:t>
                      </a:r>
                      <a:r>
                        <a:rPr lang="en-US" altLang="zh-CN" sz="1600" kern="100" dirty="0" smtClean="0">
                          <a:effectLst/>
                        </a:rPr>
                        <a:t>3T</a:t>
                      </a:r>
                      <a:endParaRPr lang="zh-CN" altLang="zh-CN" sz="1600" kern="100" dirty="0" smtClean="0">
                        <a:effectLst/>
                        <a:latin typeface="Calibri"/>
                        <a:ea typeface="宋体"/>
                        <a:cs typeface="Times New Roman"/>
                      </a:endParaRPr>
                    </a:p>
                    <a:p>
                      <a:pPr algn="just">
                        <a:spcAft>
                          <a:spcPts val="0"/>
                        </a:spcAft>
                      </a:pP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endParaRPr lang="zh-CN" sz="1600" kern="1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40569093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620688"/>
            <a:ext cx="8280929" cy="5505483"/>
          </a:xfrm>
        </p:spPr>
        <p:txBody>
          <a:bodyPr/>
          <a:lstStyle/>
          <a:p>
            <a:r>
              <a:rPr lang="zh-CN" altLang="en-US" dirty="0"/>
              <a:t>知识工程高</a:t>
            </a:r>
            <a:r>
              <a:rPr lang="zh-CN" altLang="en-US" dirty="0" smtClean="0"/>
              <a:t>并发（</a:t>
            </a:r>
            <a:r>
              <a:rPr lang="en-US" altLang="zh-CN" dirty="0" smtClean="0"/>
              <a:t>100</a:t>
            </a:r>
            <a:r>
              <a:rPr lang="zh-CN" altLang="en-US" dirty="0" smtClean="0"/>
              <a:t>并发，</a:t>
            </a:r>
            <a:r>
              <a:rPr lang="en-US" altLang="zh-CN" dirty="0" smtClean="0"/>
              <a:t>1000</a:t>
            </a:r>
            <a:r>
              <a:rPr lang="zh-CN" altLang="en-US" dirty="0" smtClean="0"/>
              <a:t>在线）部署</a:t>
            </a:r>
            <a:r>
              <a:rPr lang="zh-CN" altLang="en-US" dirty="0"/>
              <a:t>架构</a:t>
            </a:r>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14</a:t>
            </a:fld>
            <a:endParaRPr lang="zh-CN" altLang="en-US"/>
          </a:p>
        </p:txBody>
      </p:sp>
      <p:sp>
        <p:nvSpPr>
          <p:cNvPr id="7"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知识工程系统高并发部署架构</a:t>
            </a:r>
            <a:endParaRPr lang="zh-CN" altLang="en-US" sz="3200" kern="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391687881"/>
              </p:ext>
            </p:extLst>
          </p:nvPr>
        </p:nvGraphicFramePr>
        <p:xfrm>
          <a:off x="900113" y="1124743"/>
          <a:ext cx="6624637" cy="5317331"/>
        </p:xfrm>
        <a:graphic>
          <a:graphicData uri="http://schemas.openxmlformats.org/presentationml/2006/ole">
            <mc:AlternateContent xmlns:mc="http://schemas.openxmlformats.org/markup-compatibility/2006">
              <mc:Choice xmlns:v="urn:schemas-microsoft-com:vml" Requires="v">
                <p:oleObj spid="_x0000_s128175" name="Visio" r:id="rId4" imgW="11361001" imgH="9247115" progId="Visio.Drawing.11">
                  <p:embed/>
                </p:oleObj>
              </mc:Choice>
              <mc:Fallback>
                <p:oleObj name="Visio" r:id="rId4" imgW="11361001" imgH="9247115" progId="Visio.Drawing.11">
                  <p:embed/>
                  <p:pic>
                    <p:nvPicPr>
                      <p:cNvPr id="0" name="对象 7"/>
                      <p:cNvPicPr>
                        <a:picLocks noChangeAspect="1" noChangeArrowheads="1"/>
                      </p:cNvPicPr>
                      <p:nvPr/>
                    </p:nvPicPr>
                    <p:blipFill>
                      <a:blip r:embed="rId5"/>
                      <a:srcRect/>
                      <a:stretch>
                        <a:fillRect/>
                      </a:stretch>
                    </p:blipFill>
                    <p:spPr bwMode="auto">
                      <a:xfrm>
                        <a:off x="900113" y="1124743"/>
                        <a:ext cx="6624637" cy="5317331"/>
                      </a:xfrm>
                      <a:prstGeom prst="rect">
                        <a:avLst/>
                      </a:prstGeom>
                      <a:noFill/>
                      <a:ln>
                        <a:noFill/>
                      </a:ln>
                    </p:spPr>
                  </p:pic>
                </p:oleObj>
              </mc:Fallback>
            </mc:AlternateContent>
          </a:graphicData>
        </a:graphic>
      </p:graphicFrame>
    </p:spTree>
    <p:extLst>
      <p:ext uri="{BB962C8B-B14F-4D97-AF65-F5344CB8AC3E}">
        <p14:creationId xmlns:p14="http://schemas.microsoft.com/office/powerpoint/2010/main" val="83347574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20688"/>
            <a:ext cx="7776865" cy="4785395"/>
          </a:xfrm>
        </p:spPr>
        <p:txBody>
          <a:bodyPr/>
          <a:lstStyle/>
          <a:p>
            <a:r>
              <a:rPr lang="en-US" altLang="zh-CN" dirty="0" smtClean="0"/>
              <a:t>1000</a:t>
            </a:r>
            <a:r>
              <a:rPr lang="zh-CN" altLang="en-US" dirty="0" smtClean="0"/>
              <a:t>在线</a:t>
            </a:r>
            <a:r>
              <a:rPr lang="zh-CN" altLang="en-US" dirty="0"/>
              <a:t>用户</a:t>
            </a:r>
            <a:r>
              <a:rPr lang="zh-CN" altLang="en-US" dirty="0" smtClean="0"/>
              <a:t>（</a:t>
            </a:r>
            <a:r>
              <a:rPr lang="en-US" altLang="zh-CN" dirty="0" smtClean="0"/>
              <a:t>100</a:t>
            </a:r>
            <a:r>
              <a:rPr lang="zh-CN" altLang="en-US" dirty="0" smtClean="0"/>
              <a:t>并发）</a:t>
            </a:r>
            <a:r>
              <a:rPr lang="zh-CN" altLang="en-US" dirty="0"/>
              <a:t>情况</a:t>
            </a:r>
            <a:r>
              <a:rPr lang="zh-CN" altLang="en-US" dirty="0" smtClean="0"/>
              <a:t>下的推荐系统配置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知识工程高并发推荐系统配置</a:t>
            </a:r>
            <a:endParaRPr lang="zh-CN" altLang="en-US" sz="3200" kern="0" dirty="0"/>
          </a:p>
        </p:txBody>
      </p:sp>
      <p:graphicFrame>
        <p:nvGraphicFramePr>
          <p:cNvPr id="2" name="表格 1"/>
          <p:cNvGraphicFramePr>
            <a:graphicFrameLocks noGrp="1"/>
          </p:cNvGraphicFramePr>
          <p:nvPr>
            <p:extLst>
              <p:ext uri="{D42A27DB-BD31-4B8C-83A1-F6EECF244321}">
                <p14:modId xmlns:p14="http://schemas.microsoft.com/office/powerpoint/2010/main" val="444881686"/>
              </p:ext>
            </p:extLst>
          </p:nvPr>
        </p:nvGraphicFramePr>
        <p:xfrm>
          <a:off x="755576" y="1237278"/>
          <a:ext cx="7488832" cy="5394960"/>
        </p:xfrm>
        <a:graphic>
          <a:graphicData uri="http://schemas.openxmlformats.org/drawingml/2006/table">
            <a:tbl>
              <a:tblPr firstRow="1" firstCol="1" bandRow="1">
                <a:tableStyleId>{5C22544A-7EE6-4342-B048-85BDC9FD1C3A}</a:tableStyleId>
              </a:tblPr>
              <a:tblGrid>
                <a:gridCol w="1800200"/>
                <a:gridCol w="1943667"/>
                <a:gridCol w="1871933"/>
                <a:gridCol w="1873032"/>
              </a:tblGrid>
              <a:tr h="190407">
                <a:tc>
                  <a:txBody>
                    <a:bodyPr/>
                    <a:lstStyle/>
                    <a:p>
                      <a:pPr algn="ctr">
                        <a:spcAft>
                          <a:spcPts val="0"/>
                        </a:spcAft>
                      </a:pP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559311">
                <a:tc>
                  <a:txBody>
                    <a:bodyPr/>
                    <a:lstStyle/>
                    <a:p>
                      <a:pPr algn="just">
                        <a:spcAft>
                          <a:spcPts val="0"/>
                        </a:spcAft>
                      </a:pPr>
                      <a:endParaRPr lang="en-US" altLang="zh-CN" sz="1800" kern="100" dirty="0" smtClean="0">
                        <a:effectLst/>
                        <a:latin typeface="Calibri"/>
                        <a:ea typeface="宋体"/>
                        <a:cs typeface="Times New Roman"/>
                      </a:endParaRPr>
                    </a:p>
                    <a:p>
                      <a:pPr algn="just">
                        <a:spcAft>
                          <a:spcPts val="0"/>
                        </a:spcAft>
                      </a:pPr>
                      <a:r>
                        <a:rPr lang="en-US" altLang="zh-CN" sz="1800" kern="100" dirty="0" smtClean="0">
                          <a:effectLst/>
                          <a:latin typeface="Calibri"/>
                          <a:ea typeface="宋体"/>
                          <a:cs typeface="Times New Roman"/>
                        </a:rPr>
                        <a:t>WEB</a:t>
                      </a: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endParaRPr lang="en-US" altLang="zh-CN" sz="1600" kern="100" dirty="0" smtClean="0">
                        <a:effectLst/>
                        <a:latin typeface="Calibri"/>
                        <a:ea typeface="宋体"/>
                        <a:cs typeface="Times New Roman"/>
                      </a:endParaRPr>
                    </a:p>
                    <a:p>
                      <a:pPr algn="just">
                        <a:spcAft>
                          <a:spcPts val="0"/>
                        </a:spcAft>
                      </a:pPr>
                      <a:r>
                        <a:rPr lang="en-US" altLang="zh-CN" sz="1600" kern="100" dirty="0" smtClean="0">
                          <a:effectLst/>
                          <a:latin typeface="Calibri"/>
                          <a:ea typeface="宋体"/>
                          <a:cs typeface="Times New Roman"/>
                        </a:rPr>
                        <a:t>CACHE SERVICE</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735863">
                <a:tc>
                  <a:txBody>
                    <a:bodyPr/>
                    <a:lstStyle/>
                    <a:p>
                      <a:pPr algn="just">
                        <a:spcAft>
                          <a:spcPts val="0"/>
                        </a:spcAft>
                      </a:pPr>
                      <a:r>
                        <a:rPr lang="zh-CN" altLang="zh-CN" sz="1800" dirty="0" smtClean="0">
                          <a:effectLst/>
                          <a:latin typeface="Calibri"/>
                          <a:ea typeface="宋体"/>
                          <a:cs typeface="Times New Roman"/>
                        </a:rPr>
                        <a:t>应用</a:t>
                      </a:r>
                      <a:r>
                        <a:rPr lang="zh-CN" altLang="en-US" sz="18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zh-CN" sz="1800" kern="1200" dirty="0" smtClean="0">
                          <a:solidFill>
                            <a:schemeClr val="dk1"/>
                          </a:solidFill>
                          <a:effectLst/>
                          <a:latin typeface="+mn-lt"/>
                          <a:ea typeface="+mn-ea"/>
                          <a:cs typeface="+mn-cs"/>
                        </a:rPr>
                        <a:t>应用组件</a:t>
                      </a:r>
                      <a:r>
                        <a:rPr lang="zh-CN" altLang="en-US" sz="1800" kern="1200" dirty="0" smtClean="0">
                          <a:solidFill>
                            <a:schemeClr val="dk1"/>
                          </a:solidFill>
                          <a:effectLst/>
                          <a:latin typeface="+mn-lt"/>
                          <a:ea typeface="+mn-ea"/>
                          <a:cs typeface="+mn-cs"/>
                        </a:rPr>
                        <a:t>、</a:t>
                      </a:r>
                      <a:r>
                        <a:rPr lang="zh-CN" altLang="zh-CN" sz="1800" kern="1200" dirty="0" smtClean="0">
                          <a:solidFill>
                            <a:schemeClr val="dk1"/>
                          </a:solidFill>
                          <a:effectLst/>
                          <a:latin typeface="+mn-lt"/>
                          <a:ea typeface="+mn-ea"/>
                          <a:cs typeface="+mn-cs"/>
                        </a:rPr>
                        <a:t>配置组件</a:t>
                      </a:r>
                      <a:r>
                        <a:rPr lang="zh-CN" altLang="en-US" sz="1800" kern="1200" dirty="0" smtClean="0">
                          <a:solidFill>
                            <a:schemeClr val="dk1"/>
                          </a:solidFill>
                          <a:effectLst/>
                          <a:latin typeface="+mn-lt"/>
                          <a:ea typeface="+mn-ea"/>
                          <a:cs typeface="+mn-cs"/>
                        </a:rPr>
                        <a:t>、</a:t>
                      </a:r>
                      <a:r>
                        <a:rPr lang="zh-CN" altLang="zh-CN" sz="1800" kern="1200" dirty="0" smtClean="0">
                          <a:solidFill>
                            <a:schemeClr val="dk1"/>
                          </a:solidFill>
                          <a:effectLst/>
                          <a:latin typeface="+mn-lt"/>
                          <a:ea typeface="+mn-ea"/>
                          <a:cs typeface="+mn-cs"/>
                        </a:rPr>
                        <a:t>缓存组件</a:t>
                      </a:r>
                      <a:r>
                        <a:rPr lang="zh-CN" altLang="en-US" sz="1800" kern="1200" dirty="0" smtClean="0">
                          <a:solidFill>
                            <a:schemeClr val="dk1"/>
                          </a:solidFill>
                          <a:effectLst/>
                          <a:latin typeface="+mn-lt"/>
                          <a:ea typeface="+mn-ea"/>
                          <a:cs typeface="+mn-cs"/>
                        </a:rPr>
                        <a:t>、</a:t>
                      </a:r>
                      <a:r>
                        <a:rPr lang="zh-CN" altLang="zh-CN" sz="1800" kern="1200" dirty="0" smtClean="0">
                          <a:solidFill>
                            <a:schemeClr val="dk1"/>
                          </a:solidFill>
                          <a:effectLst/>
                          <a:latin typeface="+mn-lt"/>
                          <a:ea typeface="+mn-ea"/>
                          <a:cs typeface="+mn-cs"/>
                        </a:rPr>
                        <a:t>消息组件</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19236">
                <a:tc>
                  <a:txBody>
                    <a:bodyPr/>
                    <a:lstStyle/>
                    <a:p>
                      <a:pPr algn="just">
                        <a:spcAft>
                          <a:spcPts val="0"/>
                        </a:spcAft>
                      </a:pPr>
                      <a:r>
                        <a:rPr lang="zh-CN" altLang="en-US" sz="1800" kern="100" dirty="0" smtClean="0">
                          <a:effectLst/>
                          <a:latin typeface="Calibri"/>
                          <a:ea typeface="宋体"/>
                          <a:cs typeface="Times New Roman"/>
                        </a:rPr>
                        <a:t>数据库服务器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数据库</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19236">
                <a:tc>
                  <a:txBody>
                    <a:bodyPr/>
                    <a:lstStyle/>
                    <a:p>
                      <a:pPr algn="just">
                        <a:spcAft>
                          <a:spcPts val="0"/>
                        </a:spcAft>
                      </a:pPr>
                      <a:r>
                        <a:rPr lang="zh-CN" altLang="en-US" sz="1800" kern="100" dirty="0" smtClean="0">
                          <a:effectLst/>
                          <a:latin typeface="Calibri"/>
                          <a:ea typeface="宋体"/>
                          <a:cs typeface="Times New Roman"/>
                        </a:rPr>
                        <a:t>文件服务器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文件服务、</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加工组件</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71222">
                <a:tc>
                  <a:txBody>
                    <a:bodyPr/>
                    <a:lstStyle/>
                    <a:p>
                      <a:pPr algn="just">
                        <a:spcAft>
                          <a:spcPts val="0"/>
                        </a:spcAft>
                      </a:pPr>
                      <a:r>
                        <a:rPr lang="zh-CN" altLang="en-US" sz="1800" kern="100" dirty="0" smtClean="0">
                          <a:effectLst/>
                          <a:latin typeface="Calibri"/>
                          <a:ea typeface="宋体"/>
                          <a:cs typeface="Times New Roman"/>
                        </a:rPr>
                        <a:t>搜索引擎服务器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zh-CN" sz="1800" kern="1200" dirty="0" smtClean="0">
                          <a:solidFill>
                            <a:schemeClr val="dk1"/>
                          </a:solidFill>
                          <a:effectLst/>
                          <a:latin typeface="+mn-lt"/>
                          <a:ea typeface="+mn-ea"/>
                          <a:cs typeface="+mn-cs"/>
                        </a:rPr>
                        <a:t>搜索引擎、文件服务、知识加工组件</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19236">
                <a:tc>
                  <a:txBody>
                    <a:bodyPr/>
                    <a:lstStyle/>
                    <a:p>
                      <a:pPr algn="just">
                        <a:spcAft>
                          <a:spcPts val="0"/>
                        </a:spcAft>
                      </a:pPr>
                      <a:r>
                        <a:rPr lang="zh-CN" altLang="en-US" sz="1800" b="1" kern="100" dirty="0" smtClean="0">
                          <a:effectLst/>
                          <a:latin typeface="Calibri"/>
                          <a:ea typeface="宋体"/>
                          <a:cs typeface="Times New Roman"/>
                        </a:rPr>
                        <a:t>缓存、</a:t>
                      </a:r>
                      <a:endParaRPr lang="en-US" altLang="zh-CN" sz="1800" b="1" kern="100" dirty="0" smtClean="0">
                        <a:effectLst/>
                        <a:latin typeface="Calibri"/>
                        <a:ea typeface="宋体"/>
                        <a:cs typeface="Times New Roman"/>
                      </a:endParaRPr>
                    </a:p>
                    <a:p>
                      <a:pPr algn="just">
                        <a:spcAft>
                          <a:spcPts val="0"/>
                        </a:spcAft>
                      </a:pPr>
                      <a:r>
                        <a:rPr lang="zh-CN" altLang="en-US" sz="1800" b="1" kern="100" dirty="0" smtClean="0">
                          <a:effectLst/>
                          <a:latin typeface="Calibri"/>
                          <a:ea typeface="宋体"/>
                          <a:cs typeface="Times New Roman"/>
                        </a:rPr>
                        <a:t>消息服务器</a:t>
                      </a:r>
                      <a:endParaRPr lang="zh-CN" sz="1800" b="1"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缓存服务、</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消息服务</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380815">
                <a:tc>
                  <a:txBody>
                    <a:bodyPr/>
                    <a:lstStyle/>
                    <a:p>
                      <a:pPr algn="just">
                        <a:spcAft>
                          <a:spcPts val="0"/>
                        </a:spcAft>
                      </a:pPr>
                      <a:r>
                        <a:rPr lang="zh-CN" altLang="en-US" sz="1800" kern="100" dirty="0" smtClean="0">
                          <a:effectLst/>
                          <a:latin typeface="Calibri"/>
                          <a:ea typeface="宋体"/>
                          <a:cs typeface="Times New Roman"/>
                        </a:rPr>
                        <a:t>存储设备</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文件存储、</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数据存储</a:t>
                      </a:r>
                      <a:endParaRPr lang="zh-CN" sz="1800" kern="1200" dirty="0">
                        <a:solidFill>
                          <a:schemeClr val="dk1"/>
                        </a:solidFill>
                        <a:effectLst/>
                        <a:latin typeface="+mn-lt"/>
                        <a:ea typeface="+mn-ea"/>
                        <a:cs typeface="+mn-cs"/>
                      </a:endParaRPr>
                    </a:p>
                  </a:txBody>
                  <a:tcPr marL="68580" marR="68580" marT="0" marB="0"/>
                </a:tc>
                <a:tc>
                  <a:txBody>
                    <a:bodyPr/>
                    <a:lstStyle/>
                    <a:p>
                      <a:pPr marL="0" marR="0" indent="0" algn="just" defTabSz="913410" rtl="0" eaLnBrk="1" fontAlgn="auto" latinLnBrk="0" hangingPunct="1">
                        <a:lnSpc>
                          <a:spcPct val="100000"/>
                        </a:lnSpc>
                        <a:spcBef>
                          <a:spcPts val="0"/>
                        </a:spcBef>
                        <a:spcAft>
                          <a:spcPts val="0"/>
                        </a:spcAft>
                        <a:buClrTx/>
                        <a:buSzTx/>
                        <a:buFontTx/>
                        <a:buNone/>
                        <a:tabLst/>
                        <a:defRPr/>
                      </a:pPr>
                      <a:r>
                        <a:rPr lang="zh-CN" altLang="zh-CN" sz="1600" kern="100" dirty="0" smtClean="0">
                          <a:effectLst/>
                        </a:rPr>
                        <a:t>硬盘：</a:t>
                      </a:r>
                      <a:r>
                        <a:rPr lang="en-US" altLang="zh-CN" sz="1600" kern="100" dirty="0" smtClean="0">
                          <a:effectLst/>
                        </a:rPr>
                        <a:t>6T</a:t>
                      </a:r>
                      <a:endParaRPr lang="zh-CN" altLang="zh-CN" sz="1600" kern="100" dirty="0" smtClean="0">
                        <a:effectLst/>
                        <a:latin typeface="Calibri"/>
                        <a:ea typeface="宋体"/>
                        <a:cs typeface="Times New Roman"/>
                      </a:endParaRPr>
                    </a:p>
                    <a:p>
                      <a:pPr algn="just">
                        <a:spcAft>
                          <a:spcPts val="0"/>
                        </a:spcAft>
                      </a:pP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endParaRPr lang="zh-CN" sz="1600" kern="1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10928890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620688"/>
            <a:ext cx="8280929" cy="5505483"/>
          </a:xfrm>
        </p:spPr>
        <p:txBody>
          <a:bodyPr/>
          <a:lstStyle/>
          <a:p>
            <a:r>
              <a:rPr lang="zh-CN" altLang="en-US" dirty="0" smtClean="0"/>
              <a:t>知识工程集群部署架构</a:t>
            </a:r>
            <a:endParaRPr lang="zh-CN" altLang="en-US" dirty="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16</a:t>
            </a:fld>
            <a:endParaRPr lang="zh-CN" altLang="en-US"/>
          </a:p>
        </p:txBody>
      </p:sp>
      <p:sp>
        <p:nvSpPr>
          <p:cNvPr id="7"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知识工程系统集群部署架构</a:t>
            </a:r>
            <a:endParaRPr lang="zh-CN" altLang="en-US" sz="3200" kern="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1106509487"/>
              </p:ext>
            </p:extLst>
          </p:nvPr>
        </p:nvGraphicFramePr>
        <p:xfrm>
          <a:off x="611188" y="1125538"/>
          <a:ext cx="6624637" cy="5318125"/>
        </p:xfrm>
        <a:graphic>
          <a:graphicData uri="http://schemas.openxmlformats.org/presentationml/2006/ole">
            <mc:AlternateContent xmlns:mc="http://schemas.openxmlformats.org/markup-compatibility/2006">
              <mc:Choice xmlns:v="urn:schemas-microsoft-com:vml" Requires="v">
                <p:oleObj spid="_x0000_s134231" name="Visio" r:id="rId4" imgW="11361001" imgH="9247115" progId="Visio.Drawing.11">
                  <p:embed/>
                </p:oleObj>
              </mc:Choice>
              <mc:Fallback>
                <p:oleObj name="Visio" r:id="rId4" imgW="11361001" imgH="9247115" progId="Visio.Drawing.11">
                  <p:embed/>
                  <p:pic>
                    <p:nvPicPr>
                      <p:cNvPr id="0" name="对象 4"/>
                      <p:cNvPicPr>
                        <a:picLocks noChangeAspect="1" noChangeArrowheads="1"/>
                      </p:cNvPicPr>
                      <p:nvPr/>
                    </p:nvPicPr>
                    <p:blipFill>
                      <a:blip r:embed="rId5"/>
                      <a:srcRect/>
                      <a:stretch>
                        <a:fillRect/>
                      </a:stretch>
                    </p:blipFill>
                    <p:spPr bwMode="auto">
                      <a:xfrm>
                        <a:off x="611188" y="1125538"/>
                        <a:ext cx="6624637" cy="531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90506751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20688"/>
            <a:ext cx="7776865" cy="4785395"/>
          </a:xfrm>
        </p:spPr>
        <p:txBody>
          <a:bodyPr/>
          <a:lstStyle/>
          <a:p>
            <a:r>
              <a:rPr lang="zh-CN" altLang="en-US" dirty="0"/>
              <a:t>知识工程集群情况</a:t>
            </a:r>
            <a:r>
              <a:rPr lang="zh-CN" altLang="en-US" dirty="0" smtClean="0"/>
              <a:t>下</a:t>
            </a:r>
            <a:r>
              <a:rPr lang="en-US" altLang="zh-CN" dirty="0" smtClean="0"/>
              <a:t>(200</a:t>
            </a:r>
            <a:r>
              <a:rPr lang="zh-CN" altLang="en-US" dirty="0" smtClean="0"/>
              <a:t>并发</a:t>
            </a:r>
            <a:r>
              <a:rPr lang="en-US" altLang="zh-CN" dirty="0" smtClean="0"/>
              <a:t>)</a:t>
            </a:r>
            <a:r>
              <a:rPr lang="zh-CN" altLang="en-US" dirty="0" smtClean="0"/>
              <a:t>的</a:t>
            </a:r>
            <a:r>
              <a:rPr lang="zh-CN" altLang="en-US" dirty="0" smtClean="0"/>
              <a:t>推荐系统配置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知识工程系统集群配置</a:t>
            </a:r>
            <a:endParaRPr lang="zh-CN" altLang="en-US" sz="3200" kern="0" dirty="0"/>
          </a:p>
        </p:txBody>
      </p:sp>
      <p:graphicFrame>
        <p:nvGraphicFramePr>
          <p:cNvPr id="2" name="表格 1"/>
          <p:cNvGraphicFramePr>
            <a:graphicFrameLocks noGrp="1"/>
          </p:cNvGraphicFramePr>
          <p:nvPr>
            <p:extLst>
              <p:ext uri="{D42A27DB-BD31-4B8C-83A1-F6EECF244321}">
                <p14:modId xmlns:p14="http://schemas.microsoft.com/office/powerpoint/2010/main" val="238544281"/>
              </p:ext>
            </p:extLst>
          </p:nvPr>
        </p:nvGraphicFramePr>
        <p:xfrm>
          <a:off x="755576" y="1144096"/>
          <a:ext cx="7488832" cy="5669280"/>
        </p:xfrm>
        <a:graphic>
          <a:graphicData uri="http://schemas.openxmlformats.org/drawingml/2006/table">
            <a:tbl>
              <a:tblPr firstRow="1" firstCol="1" bandRow="1">
                <a:tableStyleId>{5C22544A-7EE6-4342-B048-85BDC9FD1C3A}</a:tableStyleId>
              </a:tblPr>
              <a:tblGrid>
                <a:gridCol w="2147216"/>
                <a:gridCol w="1596651"/>
                <a:gridCol w="1871933"/>
                <a:gridCol w="1873032"/>
              </a:tblGrid>
              <a:tr h="202087">
                <a:tc>
                  <a:txBody>
                    <a:bodyPr/>
                    <a:lstStyle/>
                    <a:p>
                      <a:pPr algn="ctr">
                        <a:spcAft>
                          <a:spcPts val="0"/>
                        </a:spcAft>
                      </a:pP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786448">
                <a:tc>
                  <a:txBody>
                    <a:bodyPr/>
                    <a:lstStyle/>
                    <a:p>
                      <a:pPr algn="just">
                        <a:spcAft>
                          <a:spcPts val="0"/>
                        </a:spcAft>
                      </a:pPr>
                      <a:endParaRPr lang="en-US" altLang="zh-CN" sz="1800" kern="100" dirty="0" smtClean="0">
                        <a:effectLst/>
                        <a:latin typeface="Calibri"/>
                        <a:ea typeface="宋体"/>
                        <a:cs typeface="Times New Roman"/>
                      </a:endParaRPr>
                    </a:p>
                    <a:p>
                      <a:pPr algn="just">
                        <a:spcAft>
                          <a:spcPts val="0"/>
                        </a:spcAft>
                      </a:pPr>
                      <a:r>
                        <a:rPr lang="en-US" altLang="zh-CN" sz="1800" kern="100" dirty="0" smtClean="0">
                          <a:effectLst/>
                          <a:latin typeface="Calibri"/>
                          <a:ea typeface="宋体"/>
                          <a:cs typeface="Times New Roman"/>
                        </a:rPr>
                        <a:t>WEB</a:t>
                      </a:r>
                      <a:r>
                        <a:rPr lang="zh-CN" altLang="en-US" sz="1800" kern="100" dirty="0" smtClean="0">
                          <a:effectLst/>
                          <a:latin typeface="Calibri"/>
                          <a:ea typeface="宋体"/>
                          <a:cs typeface="Times New Roman"/>
                        </a:rPr>
                        <a:t>服务器</a:t>
                      </a:r>
                      <a:endParaRPr lang="en-US" altLang="zh-CN" sz="18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txBody>
                  <a:tcPr marL="68580" marR="68580" marT="0" marB="0"/>
                </a:tc>
                <a:tc>
                  <a:txBody>
                    <a:bodyPr/>
                    <a:lstStyle/>
                    <a:p>
                      <a:pPr algn="just">
                        <a:spcAft>
                          <a:spcPts val="0"/>
                        </a:spcAft>
                      </a:pPr>
                      <a:endParaRPr lang="en-US" altLang="zh-CN" sz="1600" kern="100" dirty="0" smtClean="0">
                        <a:effectLst/>
                        <a:latin typeface="Calibri"/>
                        <a:ea typeface="宋体"/>
                        <a:cs typeface="Times New Roman"/>
                      </a:endParaRPr>
                    </a:p>
                    <a:p>
                      <a:pPr algn="just">
                        <a:spcAft>
                          <a:spcPts val="0"/>
                        </a:spcAft>
                      </a:pPr>
                      <a:r>
                        <a:rPr lang="en-US" altLang="zh-CN" sz="1600" kern="100" dirty="0" smtClean="0">
                          <a:effectLst/>
                          <a:latin typeface="Calibri"/>
                          <a:ea typeface="宋体"/>
                          <a:cs typeface="Times New Roman"/>
                        </a:rPr>
                        <a:t>CACHE SERVICE</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38898">
                <a:tc>
                  <a:txBody>
                    <a:bodyPr/>
                    <a:lstStyle/>
                    <a:p>
                      <a:pPr algn="just">
                        <a:spcAft>
                          <a:spcPts val="0"/>
                        </a:spcAft>
                      </a:pPr>
                      <a:r>
                        <a:rPr lang="zh-CN" altLang="zh-CN" sz="1800" dirty="0" smtClean="0">
                          <a:effectLst/>
                          <a:latin typeface="Calibri"/>
                          <a:ea typeface="宋体"/>
                          <a:cs typeface="Times New Roman"/>
                        </a:rPr>
                        <a:t>应用</a:t>
                      </a:r>
                      <a:r>
                        <a:rPr lang="zh-CN" altLang="en-US" sz="1800" dirty="0" smtClean="0">
                          <a:effectLst/>
                          <a:latin typeface="Calibri"/>
                          <a:ea typeface="宋体"/>
                          <a:cs typeface="Times New Roman"/>
                        </a:rPr>
                        <a:t>服务器</a:t>
                      </a:r>
                      <a:endParaRPr lang="en-US" altLang="zh-CN" sz="1800" dirty="0" smtClean="0">
                        <a:effectLst/>
                        <a:latin typeface="Calibri"/>
                        <a:ea typeface="宋体"/>
                        <a:cs typeface="Times New Roman"/>
                      </a:endParaRPr>
                    </a:p>
                    <a:p>
                      <a:pPr algn="just">
                        <a:spcAft>
                          <a:spcPts val="0"/>
                        </a:spcAft>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zh-CN" sz="1800" kern="1200" dirty="0" smtClean="0">
                          <a:solidFill>
                            <a:schemeClr val="dk1"/>
                          </a:solidFill>
                          <a:effectLst/>
                          <a:latin typeface="+mn-lt"/>
                          <a:ea typeface="+mn-ea"/>
                          <a:cs typeface="+mn-cs"/>
                        </a:rPr>
                        <a:t>应用</a:t>
                      </a:r>
                      <a:r>
                        <a:rPr lang="zh-CN" altLang="en-US" sz="1800" kern="1200" dirty="0" smtClean="0">
                          <a:solidFill>
                            <a:schemeClr val="dk1"/>
                          </a:solidFill>
                          <a:effectLst/>
                          <a:latin typeface="+mn-lt"/>
                          <a:ea typeface="+mn-ea"/>
                          <a:cs typeface="+mn-cs"/>
                        </a:rPr>
                        <a:t>服务</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06261">
                <a:tc>
                  <a:txBody>
                    <a:bodyPr/>
                    <a:lstStyle/>
                    <a:p>
                      <a:pPr algn="just">
                        <a:spcAft>
                          <a:spcPts val="0"/>
                        </a:spcAft>
                      </a:pPr>
                      <a:r>
                        <a:rPr lang="zh-CN" altLang="en-US" sz="1800" kern="100" dirty="0" smtClean="0">
                          <a:effectLst/>
                          <a:latin typeface="Calibri"/>
                          <a:ea typeface="宋体"/>
                          <a:cs typeface="Times New Roman"/>
                        </a:rPr>
                        <a:t>数据库服务器</a:t>
                      </a:r>
                      <a:endParaRPr lang="en-US" altLang="zh-CN" sz="18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p>
                      <a:pPr algn="just">
                        <a:spcAft>
                          <a:spcPts val="0"/>
                        </a:spcAft>
                      </a:pP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数据库</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06261">
                <a:tc>
                  <a:txBody>
                    <a:bodyPr/>
                    <a:lstStyle/>
                    <a:p>
                      <a:pPr algn="just">
                        <a:spcAft>
                          <a:spcPts val="0"/>
                        </a:spcAft>
                      </a:pPr>
                      <a:r>
                        <a:rPr lang="zh-CN" altLang="en-US" sz="1800" kern="100" dirty="0" smtClean="0">
                          <a:effectLst/>
                          <a:latin typeface="Calibri"/>
                          <a:ea typeface="宋体"/>
                          <a:cs typeface="Times New Roman"/>
                        </a:rPr>
                        <a:t>文件服务器</a:t>
                      </a:r>
                      <a:endParaRPr lang="en-US" altLang="zh-CN" sz="18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p>
                      <a:pPr algn="just">
                        <a:spcAft>
                          <a:spcPts val="0"/>
                        </a:spcAft>
                      </a:pP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文件服务、</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加工组件</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06261">
                <a:tc>
                  <a:txBody>
                    <a:bodyPr/>
                    <a:lstStyle/>
                    <a:p>
                      <a:pPr algn="just">
                        <a:spcAft>
                          <a:spcPts val="0"/>
                        </a:spcAft>
                      </a:pPr>
                      <a:r>
                        <a:rPr lang="zh-CN" altLang="en-US" sz="1800" kern="100" dirty="0" smtClean="0">
                          <a:effectLst/>
                          <a:latin typeface="Calibri"/>
                          <a:ea typeface="宋体"/>
                          <a:cs typeface="Times New Roman"/>
                        </a:rPr>
                        <a:t>搜索引擎服务器</a:t>
                      </a:r>
                      <a:endParaRPr lang="en-US" altLang="zh-CN" sz="18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p>
                      <a:pPr algn="just">
                        <a:spcAft>
                          <a:spcPts val="0"/>
                        </a:spcAft>
                      </a:pP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zh-CN" sz="1800" kern="1200" dirty="0" smtClean="0">
                          <a:solidFill>
                            <a:schemeClr val="dk1"/>
                          </a:solidFill>
                          <a:effectLst/>
                          <a:latin typeface="+mn-lt"/>
                          <a:ea typeface="+mn-ea"/>
                          <a:cs typeface="+mn-cs"/>
                        </a:rPr>
                        <a:t>搜索引擎、</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配置组件</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06261">
                <a:tc>
                  <a:txBody>
                    <a:bodyPr/>
                    <a:lstStyle/>
                    <a:p>
                      <a:pPr algn="just">
                        <a:spcAft>
                          <a:spcPts val="0"/>
                        </a:spcAft>
                      </a:pPr>
                      <a:r>
                        <a:rPr lang="zh-CN" altLang="en-US" sz="1800" b="1" kern="100" dirty="0" smtClean="0">
                          <a:effectLst/>
                          <a:latin typeface="Calibri"/>
                          <a:ea typeface="宋体"/>
                          <a:cs typeface="Times New Roman"/>
                        </a:rPr>
                        <a:t>缓存、消息服务器</a:t>
                      </a:r>
                      <a:endParaRPr lang="en-US" altLang="zh-CN" sz="1800" b="1"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p>
                      <a:pPr algn="just">
                        <a:spcAft>
                          <a:spcPts val="0"/>
                        </a:spcAft>
                      </a:pPr>
                      <a:endParaRPr lang="zh-CN" sz="1800" b="1"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缓存服务、</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消息服务</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404174">
                <a:tc>
                  <a:txBody>
                    <a:bodyPr/>
                    <a:lstStyle/>
                    <a:p>
                      <a:pPr algn="just">
                        <a:spcAft>
                          <a:spcPts val="0"/>
                        </a:spcAft>
                      </a:pPr>
                      <a:r>
                        <a:rPr lang="zh-CN" altLang="en-US" sz="1800" kern="100" dirty="0" smtClean="0">
                          <a:effectLst/>
                          <a:latin typeface="Calibri"/>
                          <a:ea typeface="宋体"/>
                          <a:cs typeface="Times New Roman"/>
                        </a:rPr>
                        <a:t>存储设备</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文件存储、</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数据存储</a:t>
                      </a:r>
                      <a:endParaRPr lang="zh-CN" sz="1800" kern="1200" dirty="0">
                        <a:solidFill>
                          <a:schemeClr val="dk1"/>
                        </a:solidFill>
                        <a:effectLst/>
                        <a:latin typeface="+mn-lt"/>
                        <a:ea typeface="+mn-ea"/>
                        <a:cs typeface="+mn-cs"/>
                      </a:endParaRPr>
                    </a:p>
                  </a:txBody>
                  <a:tcPr marL="68580" marR="68580" marT="0" marB="0"/>
                </a:tc>
                <a:tc>
                  <a:txBody>
                    <a:bodyPr/>
                    <a:lstStyle/>
                    <a:p>
                      <a:pPr marL="0" marR="0" indent="0" algn="just" defTabSz="913410" rtl="0" eaLnBrk="1" fontAlgn="auto" latinLnBrk="0" hangingPunct="1">
                        <a:lnSpc>
                          <a:spcPct val="100000"/>
                        </a:lnSpc>
                        <a:spcBef>
                          <a:spcPts val="0"/>
                        </a:spcBef>
                        <a:spcAft>
                          <a:spcPts val="0"/>
                        </a:spcAft>
                        <a:buClrTx/>
                        <a:buSzTx/>
                        <a:buFontTx/>
                        <a:buNone/>
                        <a:tabLst/>
                        <a:defRPr/>
                      </a:pPr>
                      <a:r>
                        <a:rPr lang="zh-CN" altLang="zh-CN" sz="1600" kern="100" dirty="0" smtClean="0">
                          <a:effectLst/>
                        </a:rPr>
                        <a:t>硬盘：</a:t>
                      </a:r>
                      <a:r>
                        <a:rPr lang="en-US" altLang="zh-CN" sz="1600" kern="100" dirty="0" smtClean="0">
                          <a:effectLst/>
                        </a:rPr>
                        <a:t>6T</a:t>
                      </a:r>
                      <a:endParaRPr lang="zh-CN" altLang="zh-CN" sz="1600" kern="100" dirty="0" smtClean="0">
                        <a:effectLst/>
                        <a:latin typeface="Calibri"/>
                        <a:ea typeface="宋体"/>
                        <a:cs typeface="Times New Roman"/>
                      </a:endParaRPr>
                    </a:p>
                  </a:txBody>
                  <a:tcPr marL="68580" marR="68580" marT="0" marB="0"/>
                </a:tc>
                <a:tc>
                  <a:txBody>
                    <a:bodyPr/>
                    <a:lstStyle/>
                    <a:p>
                      <a:pPr algn="just">
                        <a:spcAft>
                          <a:spcPts val="0"/>
                        </a:spcAft>
                      </a:pPr>
                      <a:endParaRPr lang="zh-CN" sz="1600" kern="1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19019286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55576" y="764704"/>
            <a:ext cx="7776865" cy="5217451"/>
          </a:xfrm>
        </p:spPr>
        <p:txBody>
          <a:bodyPr/>
          <a:lstStyle/>
          <a:p>
            <a:r>
              <a:rPr lang="zh-CN" altLang="en-US" dirty="0" smtClean="0"/>
              <a:t>综合设计最小部署</a:t>
            </a:r>
            <a:r>
              <a:rPr lang="zh-CN" altLang="en-US" dirty="0"/>
              <a:t>架构</a:t>
            </a:r>
          </a:p>
        </p:txBody>
      </p:sp>
      <p:graphicFrame>
        <p:nvGraphicFramePr>
          <p:cNvPr id="4" name="对象 3"/>
          <p:cNvGraphicFramePr>
            <a:graphicFrameLocks noChangeAspect="1"/>
          </p:cNvGraphicFramePr>
          <p:nvPr>
            <p:extLst>
              <p:ext uri="{D42A27DB-BD31-4B8C-83A1-F6EECF244321}">
                <p14:modId xmlns:p14="http://schemas.microsoft.com/office/powerpoint/2010/main" val="1259728084"/>
              </p:ext>
            </p:extLst>
          </p:nvPr>
        </p:nvGraphicFramePr>
        <p:xfrm>
          <a:off x="1409700" y="1552575"/>
          <a:ext cx="6219825" cy="5067300"/>
        </p:xfrm>
        <a:graphic>
          <a:graphicData uri="http://schemas.openxmlformats.org/presentationml/2006/ole">
            <mc:AlternateContent xmlns:mc="http://schemas.openxmlformats.org/markup-compatibility/2006">
              <mc:Choice xmlns:v="urn:schemas-microsoft-com:vml" Requires="v">
                <p:oleObj spid="_x0000_s147459" name="Visio" r:id="rId4" imgW="11361001" imgH="9247115" progId="Visio.Drawing.11">
                  <p:embed/>
                </p:oleObj>
              </mc:Choice>
              <mc:Fallback>
                <p:oleObj name="Visio" r:id="rId4" imgW="11361001" imgH="9247115" progId="Visio.Drawing.11">
                  <p:embed/>
                  <p:pic>
                    <p:nvPicPr>
                      <p:cNvPr id="0" name=""/>
                      <p:cNvPicPr>
                        <a:picLocks noChangeAspect="1" noChangeArrowheads="1"/>
                      </p:cNvPicPr>
                      <p:nvPr/>
                    </p:nvPicPr>
                    <p:blipFill>
                      <a:blip r:embed="rId5"/>
                      <a:srcRect/>
                      <a:stretch>
                        <a:fillRect/>
                      </a:stretch>
                    </p:blipFill>
                    <p:spPr bwMode="auto">
                      <a:xfrm>
                        <a:off x="1409700" y="1552575"/>
                        <a:ext cx="6219825" cy="5067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综合设计系统最小部署架构</a:t>
            </a:r>
            <a:endParaRPr lang="zh-CN" altLang="en-US" sz="3200" kern="0" dirty="0"/>
          </a:p>
        </p:txBody>
      </p:sp>
    </p:spTree>
    <p:extLst>
      <p:ext uri="{BB962C8B-B14F-4D97-AF65-F5344CB8AC3E}">
        <p14:creationId xmlns:p14="http://schemas.microsoft.com/office/powerpoint/2010/main" val="140826922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764704"/>
            <a:ext cx="7776865" cy="4929411"/>
          </a:xfrm>
        </p:spPr>
        <p:txBody>
          <a:bodyPr/>
          <a:lstStyle/>
          <a:p>
            <a:r>
              <a:rPr lang="zh-CN" altLang="en-US" dirty="0" smtClean="0"/>
              <a:t>综合设计系统最小配置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综合设计系统配置</a:t>
            </a:r>
            <a:endParaRPr lang="zh-CN" altLang="en-US" sz="3200" kern="0" dirty="0"/>
          </a:p>
        </p:txBody>
      </p:sp>
      <p:graphicFrame>
        <p:nvGraphicFramePr>
          <p:cNvPr id="7" name="表格 6"/>
          <p:cNvGraphicFramePr>
            <a:graphicFrameLocks noGrp="1"/>
          </p:cNvGraphicFramePr>
          <p:nvPr>
            <p:extLst>
              <p:ext uri="{D42A27DB-BD31-4B8C-83A1-F6EECF244321}">
                <p14:modId xmlns:p14="http://schemas.microsoft.com/office/powerpoint/2010/main" val="958257551"/>
              </p:ext>
            </p:extLst>
          </p:nvPr>
        </p:nvGraphicFramePr>
        <p:xfrm>
          <a:off x="755576" y="1478432"/>
          <a:ext cx="7488832" cy="5199197"/>
        </p:xfrm>
        <a:graphic>
          <a:graphicData uri="http://schemas.openxmlformats.org/drawingml/2006/table">
            <a:tbl>
              <a:tblPr firstRow="1" firstCol="1" bandRow="1">
                <a:tableStyleId>{5C22544A-7EE6-4342-B048-85BDC9FD1C3A}</a:tableStyleId>
              </a:tblPr>
              <a:tblGrid>
                <a:gridCol w="2147216"/>
                <a:gridCol w="1596651"/>
                <a:gridCol w="1871933"/>
                <a:gridCol w="1873032"/>
              </a:tblGrid>
              <a:tr h="688157">
                <a:tc>
                  <a:txBody>
                    <a:bodyPr/>
                    <a:lstStyle/>
                    <a:p>
                      <a:pPr algn="ctr">
                        <a:spcAft>
                          <a:spcPts val="0"/>
                        </a:spcAft>
                      </a:pPr>
                      <a:r>
                        <a:rPr lang="zh-CN" altLang="en-US" sz="1800" kern="100" dirty="0" smtClean="0">
                          <a:effectLst/>
                          <a:latin typeface="Calibri"/>
                          <a:ea typeface="宋体"/>
                          <a:cs typeface="Times New Roman"/>
                        </a:rPr>
                        <a:t>部署机器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3046876">
                <a:tc>
                  <a:txBody>
                    <a:bodyPr/>
                    <a:lstStyle/>
                    <a:p>
                      <a:pPr algn="ctr">
                        <a:spcAft>
                          <a:spcPts val="0"/>
                        </a:spcAft>
                      </a:pPr>
                      <a:r>
                        <a:rPr lang="zh-CN" altLang="en-US" sz="18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nchor="ctr"/>
                </a:tc>
                <a:tc>
                  <a:txBody>
                    <a:bodyPr/>
                    <a:lstStyle/>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应用组件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配置组件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权限组件、</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缓存组件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消息组件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远程组件</a:t>
                      </a:r>
                      <a:r>
                        <a:rPr lang="zh-CN" altLang="zh-CN"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数据管理</a:t>
                      </a:r>
                      <a:r>
                        <a:rPr lang="zh-CN" altLang="zh-CN" sz="1800" kern="1200" dirty="0" smtClean="0">
                          <a:solidFill>
                            <a:schemeClr val="dk1"/>
                          </a:solidFill>
                          <a:effectLst/>
                          <a:latin typeface="+mn-lt"/>
                          <a:ea typeface="+mn-ea"/>
                          <a:cs typeface="+mn-cs"/>
                        </a:rPr>
                        <a:t>组件</a:t>
                      </a:r>
                      <a:r>
                        <a:rPr lang="zh-CN" altLang="en-US" sz="1800" kern="1200" dirty="0" smtClean="0">
                          <a:solidFill>
                            <a:schemeClr val="dk1"/>
                          </a:solidFill>
                          <a:effectLst/>
                          <a:latin typeface="+mn-lt"/>
                          <a:ea typeface="+mn-ea"/>
                          <a:cs typeface="+mn-cs"/>
                        </a:rPr>
                        <a:t>、数据库服务、</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文件服务</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计算节点</a:t>
                      </a:r>
                      <a:r>
                        <a:rPr lang="en-US" altLang="zh-CN" sz="1800" kern="1200" dirty="0" smtClean="0">
                          <a:solidFill>
                            <a:schemeClr val="dk1"/>
                          </a:solidFill>
                          <a:effectLst/>
                          <a:latin typeface="+mn-lt"/>
                          <a:ea typeface="+mn-ea"/>
                          <a:cs typeface="+mn-cs"/>
                        </a:rPr>
                        <a:t>1</a:t>
                      </a:r>
                      <a:endParaRPr lang="zh-CN" altLang="zh-CN" sz="1800" kern="1200" dirty="0" smtClean="0">
                        <a:solidFill>
                          <a:schemeClr val="dk1"/>
                        </a:solidFill>
                        <a:effectLst/>
                        <a:latin typeface="+mn-lt"/>
                        <a:ea typeface="+mn-ea"/>
                        <a:cs typeface="+mn-cs"/>
                      </a:endParaRPr>
                    </a:p>
                    <a:p>
                      <a:pPr marL="0" marR="0" indent="0" algn="just" defTabSz="913410" rtl="0" eaLnBrk="1" fontAlgn="auto" latinLnBrk="0" hangingPunct="1">
                        <a:lnSpc>
                          <a:spcPct val="100000"/>
                        </a:lnSpc>
                        <a:spcBef>
                          <a:spcPts val="0"/>
                        </a:spcBef>
                        <a:spcAft>
                          <a:spcPts val="0"/>
                        </a:spcAft>
                        <a:buClrTx/>
                        <a:buSzTx/>
                        <a:buFontTx/>
                        <a:buNone/>
                        <a:tabLst/>
                        <a:defRPr/>
                      </a:pPr>
                      <a:endParaRPr lang="zh-CN" altLang="zh-CN" sz="1800" kern="1200" dirty="0" smtClean="0">
                        <a:solidFill>
                          <a:schemeClr val="dk1"/>
                        </a:solidFill>
                        <a:effectLst/>
                        <a:latin typeface="+mn-lt"/>
                        <a:ea typeface="+mn-ea"/>
                        <a:cs typeface="+mn-cs"/>
                      </a:endParaRPr>
                    </a:p>
                  </a:txBody>
                  <a:tcPr marL="68580" marR="68580" marT="0" marB="0"/>
                </a:tc>
                <a:tc>
                  <a:txBody>
                    <a:bodyPr/>
                    <a:lstStyle/>
                    <a:p>
                      <a:pPr algn="just">
                        <a:spcAft>
                          <a:spcPts val="0"/>
                        </a:spcAft>
                      </a:pPr>
                      <a:endParaRPr lang="en-US" sz="1600" kern="100" dirty="0" smtClean="0">
                        <a:effectLst/>
                      </a:endParaRPr>
                    </a:p>
                    <a:p>
                      <a:pPr algn="just">
                        <a:spcAft>
                          <a:spcPts val="0"/>
                        </a:spcAft>
                      </a:pPr>
                      <a:endParaRPr lang="en-US" sz="1600" kern="100" dirty="0" smtClean="0">
                        <a:effectLst/>
                      </a:endParaRPr>
                    </a:p>
                    <a:p>
                      <a:pPr algn="just">
                        <a:spcAft>
                          <a:spcPts val="0"/>
                        </a:spcAft>
                      </a:pPr>
                      <a:endParaRPr lang="en-US" sz="1600" kern="100" dirty="0" smtClean="0">
                        <a:effectLst/>
                      </a:endParaRPr>
                    </a:p>
                    <a:p>
                      <a:pPr algn="just">
                        <a:spcAft>
                          <a:spcPts val="0"/>
                        </a:spcAft>
                      </a:pPr>
                      <a:endParaRPr lang="en-US" sz="1600" kern="100" dirty="0" smtClean="0">
                        <a:effectLst/>
                      </a:endParaRPr>
                    </a:p>
                    <a:p>
                      <a:pPr algn="just">
                        <a:spcAft>
                          <a:spcPts val="0"/>
                        </a:spcAft>
                      </a:pPr>
                      <a:r>
                        <a:rPr lang="en-US" sz="1600" kern="100" dirty="0" smtClean="0">
                          <a:effectLst/>
                        </a:rPr>
                        <a:t>CPU</a:t>
                      </a:r>
                      <a:r>
                        <a:rPr lang="zh-CN" sz="1600" kern="100" dirty="0" smtClean="0">
                          <a:effectLst/>
                        </a:rPr>
                        <a:t>：</a:t>
                      </a:r>
                      <a:r>
                        <a:rPr lang="en-US" altLang="zh-CN" sz="1600" kern="100" dirty="0" smtClean="0">
                          <a:effectLst/>
                        </a:rPr>
                        <a:t> 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24</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sz="1600" kern="100" dirty="0">
                        <a:effectLst/>
                        <a:latin typeface="Calibri"/>
                        <a:ea typeface="宋体"/>
                        <a:cs typeface="Times New Roman"/>
                      </a:endParaRPr>
                    </a:p>
                  </a:txBody>
                  <a:tcPr marL="68580" marR="68580" marT="0" marB="0"/>
                </a:tc>
                <a:tc>
                  <a:txBody>
                    <a:bodyPr/>
                    <a:lstStyle/>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r>
                        <a:rPr lang="en-US" altLang="zh-CN" sz="1800" kern="1200" dirty="0" smtClean="0">
                          <a:solidFill>
                            <a:schemeClr val="dk1"/>
                          </a:solidFill>
                          <a:effectLst/>
                          <a:latin typeface="+mn-lt"/>
                          <a:ea typeface="+mn-ea"/>
                          <a:cs typeface="+mn-cs"/>
                        </a:rPr>
                        <a:t>Window Server 2008 (64bit)</a:t>
                      </a:r>
                      <a:endParaRPr lang="zh-CN" sz="1600" kern="100" dirty="0">
                        <a:effectLst/>
                        <a:latin typeface="Calibri"/>
                        <a:ea typeface="宋体"/>
                        <a:cs typeface="Times New Roman"/>
                      </a:endParaRPr>
                    </a:p>
                  </a:txBody>
                  <a:tcPr marL="68580" marR="68580" marT="0" marB="0"/>
                </a:tc>
              </a:tr>
              <a:tr h="951839">
                <a:tc>
                  <a:txBody>
                    <a:bodyPr/>
                    <a:lstStyle/>
                    <a:p>
                      <a:pPr algn="ctr">
                        <a:spcAft>
                          <a:spcPts val="0"/>
                        </a:spcAft>
                      </a:pPr>
                      <a:r>
                        <a:rPr lang="zh-CN" altLang="en-US" sz="1800" kern="100" dirty="0" smtClean="0">
                          <a:effectLst/>
                          <a:latin typeface="Calibri"/>
                          <a:ea typeface="宋体"/>
                          <a:cs typeface="Times New Roman"/>
                        </a:rPr>
                        <a:t>客户端</a:t>
                      </a:r>
                      <a:endParaRPr lang="zh-CN" sz="1800" kern="100" dirty="0">
                        <a:effectLst/>
                        <a:latin typeface="Calibri"/>
                        <a:ea typeface="宋体"/>
                        <a:cs typeface="Times New Roman"/>
                      </a:endParaRPr>
                    </a:p>
                  </a:txBody>
                  <a:tcPr marL="68580" marR="68580" marT="0" marB="0" anchor="ctr"/>
                </a:tc>
                <a:tc>
                  <a:txBody>
                    <a:bodyPr/>
                    <a:lstStyle/>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kern="1200" dirty="0" smtClean="0">
                          <a:solidFill>
                            <a:schemeClr val="dk1"/>
                          </a:solidFill>
                          <a:effectLst/>
                          <a:latin typeface="+mn-lt"/>
                          <a:ea typeface="+mn-ea"/>
                          <a:cs typeface="+mn-cs"/>
                        </a:rPr>
                        <a:t>综合设计客户单</a:t>
                      </a:r>
                      <a:endParaRPr lang="zh-CN" altLang="zh-CN" sz="1800" kern="1200" dirty="0" smtClean="0">
                        <a:solidFill>
                          <a:schemeClr val="dk1"/>
                        </a:solidFill>
                        <a:effectLst/>
                        <a:latin typeface="+mn-lt"/>
                        <a:ea typeface="+mn-ea"/>
                        <a:cs typeface="+mn-cs"/>
                      </a:endParaRPr>
                    </a:p>
                  </a:txBody>
                  <a:tcPr marL="68580" marR="68580" marT="0" marB="0" anchor="ctr"/>
                </a:tc>
                <a:tc>
                  <a:txBody>
                    <a:bodyPr/>
                    <a:lstStyle/>
                    <a:p>
                      <a:pPr algn="just">
                        <a:spcAft>
                          <a:spcPts val="0"/>
                        </a:spcAft>
                      </a:pPr>
                      <a:endParaRPr lang="en-US" altLang="zh-CN" sz="1600" kern="100" dirty="0" smtClean="0">
                        <a:effectLst/>
                      </a:endParaRPr>
                    </a:p>
                    <a:p>
                      <a:pPr algn="just">
                        <a:spcAft>
                          <a:spcPts val="0"/>
                        </a:spcAft>
                      </a:pPr>
                      <a:r>
                        <a:rPr lang="en-US" altLang="zh-CN" sz="1600" kern="100" dirty="0" smtClean="0">
                          <a:effectLst/>
                        </a:rPr>
                        <a:t>CPU</a:t>
                      </a:r>
                      <a:r>
                        <a:rPr lang="zh-CN" altLang="zh-CN" sz="1600" kern="100" dirty="0" smtClean="0">
                          <a:effectLst/>
                        </a:rPr>
                        <a:t>：</a:t>
                      </a:r>
                      <a:r>
                        <a:rPr lang="en-US" altLang="zh-CN" sz="1600" kern="100" dirty="0" smtClean="0">
                          <a:effectLst/>
                        </a:rPr>
                        <a:t> 2</a:t>
                      </a:r>
                      <a:r>
                        <a:rPr lang="zh-CN" altLang="zh-CN" sz="1600" kern="100" dirty="0" smtClean="0">
                          <a:effectLst/>
                        </a:rPr>
                        <a:t>核</a:t>
                      </a:r>
                    </a:p>
                    <a:p>
                      <a:pPr algn="just">
                        <a:spcAft>
                          <a:spcPts val="0"/>
                        </a:spcAft>
                      </a:pPr>
                      <a:r>
                        <a:rPr lang="zh-CN" altLang="zh-CN" sz="1600" kern="100" dirty="0" smtClean="0">
                          <a:effectLst/>
                        </a:rPr>
                        <a:t>内存：</a:t>
                      </a:r>
                      <a:r>
                        <a:rPr lang="en-US" altLang="zh-CN" sz="1600" kern="100" dirty="0" smtClean="0">
                          <a:effectLst/>
                        </a:rPr>
                        <a:t>4G</a:t>
                      </a:r>
                      <a:endParaRPr lang="zh-CN" altLang="zh-CN" sz="1600" kern="100" dirty="0" smtClean="0">
                        <a:effectLst/>
                      </a:endParaRPr>
                    </a:p>
                    <a:p>
                      <a:pPr algn="just">
                        <a:spcAft>
                          <a:spcPts val="0"/>
                        </a:spcAft>
                      </a:pPr>
                      <a:r>
                        <a:rPr lang="zh-CN" altLang="zh-CN" sz="1600" kern="100" dirty="0" smtClean="0">
                          <a:effectLst/>
                        </a:rPr>
                        <a:t>硬盘：</a:t>
                      </a:r>
                      <a:r>
                        <a:rPr lang="en-US" altLang="zh-CN" sz="1600" kern="100" dirty="0" smtClean="0">
                          <a:effectLst/>
                        </a:rPr>
                        <a:t>100G</a:t>
                      </a:r>
                      <a:endParaRPr lang="zh-CN" altLang="zh-CN" sz="1600" kern="100" dirty="0" smtClean="0">
                        <a:effectLst/>
                        <a:latin typeface="Calibri"/>
                        <a:ea typeface="宋体"/>
                        <a:cs typeface="Times New Roman"/>
                      </a:endParaRPr>
                    </a:p>
                    <a:p>
                      <a:pPr algn="just">
                        <a:spcAft>
                          <a:spcPts val="0"/>
                        </a:spcAft>
                      </a:pPr>
                      <a:endParaRPr lang="zh-CN" sz="1600" kern="100" dirty="0">
                        <a:effectLst/>
                        <a:latin typeface="Calibri"/>
                        <a:ea typeface="宋体"/>
                        <a:cs typeface="Times New Roman"/>
                      </a:endParaRPr>
                    </a:p>
                  </a:txBody>
                  <a:tcPr marL="68580" marR="68580" marT="0" marB="0"/>
                </a:tc>
                <a:tc>
                  <a:txBody>
                    <a:bodyPr/>
                    <a:lstStyle/>
                    <a:p>
                      <a:pPr algn="just">
                        <a:spcAft>
                          <a:spcPts val="0"/>
                        </a:spcAft>
                      </a:pPr>
                      <a:endParaRPr lang="en-US" altLang="zh-CN" sz="1600" kern="100" dirty="0" smtClean="0">
                        <a:effectLst/>
                      </a:endParaRPr>
                    </a:p>
                    <a:p>
                      <a:pPr algn="just">
                        <a:spcAft>
                          <a:spcPts val="0"/>
                        </a:spcAft>
                      </a:pPr>
                      <a:r>
                        <a:rPr lang="en-US" altLang="zh-CN" sz="1600" kern="100" dirty="0" smtClean="0">
                          <a:effectLst/>
                        </a:rPr>
                        <a:t>Windows-Xp-Sp3 </a:t>
                      </a:r>
                      <a:r>
                        <a:rPr lang="en-US" altLang="zh-CN" sz="1600" kern="1200" dirty="0" smtClean="0">
                          <a:solidFill>
                            <a:schemeClr val="dk1"/>
                          </a:solidFill>
                          <a:effectLst/>
                          <a:latin typeface="+mn-lt"/>
                          <a:ea typeface="+mn-ea"/>
                          <a:cs typeface="+mn-cs"/>
                        </a:rPr>
                        <a:t>(32bit)</a:t>
                      </a:r>
                      <a:r>
                        <a:rPr lang="zh-CN" altLang="en-US" sz="1600" kern="1200" dirty="0" smtClean="0">
                          <a:solidFill>
                            <a:schemeClr val="dk1"/>
                          </a:solidFill>
                          <a:effectLst/>
                          <a:latin typeface="+mn-lt"/>
                          <a:ea typeface="+mn-ea"/>
                          <a:cs typeface="+mn-cs"/>
                        </a:rPr>
                        <a:t>或</a:t>
                      </a:r>
                      <a:endParaRPr lang="en-US" altLang="zh-CN" sz="1600" kern="100" dirty="0" smtClean="0">
                        <a:effectLst/>
                      </a:endParaRPr>
                    </a:p>
                    <a:p>
                      <a:pPr algn="just">
                        <a:spcAft>
                          <a:spcPts val="0"/>
                        </a:spcAft>
                      </a:pPr>
                      <a:r>
                        <a:rPr lang="en-US" altLang="zh-CN" sz="1600" kern="100" dirty="0" smtClean="0">
                          <a:effectLst/>
                        </a:rPr>
                        <a:t>Windows-7</a:t>
                      </a:r>
                      <a:r>
                        <a:rPr lang="en-US" altLang="zh-CN" sz="1600" kern="1200" dirty="0" smtClean="0">
                          <a:solidFill>
                            <a:schemeClr val="dk1"/>
                          </a:solidFill>
                          <a:effectLst/>
                          <a:latin typeface="+mn-lt"/>
                          <a:ea typeface="+mn-ea"/>
                          <a:cs typeface="+mn-cs"/>
                        </a:rPr>
                        <a:t>(32bit)</a:t>
                      </a:r>
                      <a:endParaRPr lang="zh-CN" altLang="zh-CN" sz="1600" kern="100" dirty="0" smtClean="0">
                        <a:effectLst/>
                        <a:latin typeface="Calibri"/>
                        <a:ea typeface="宋体"/>
                        <a:cs typeface="Times New Roman"/>
                      </a:endParaRPr>
                    </a:p>
                    <a:p>
                      <a:pPr algn="just">
                        <a:spcAft>
                          <a:spcPts val="0"/>
                        </a:spcAft>
                      </a:pPr>
                      <a:endParaRPr lang="zh-CN" sz="1600" kern="1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26066899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55576" y="764704"/>
            <a:ext cx="7776865" cy="5217451"/>
          </a:xfrm>
        </p:spPr>
        <p:txBody>
          <a:bodyPr/>
          <a:lstStyle/>
          <a:p>
            <a:r>
              <a:rPr lang="zh-CN" altLang="en-US" dirty="0" smtClean="0"/>
              <a:t>大平台最小部署</a:t>
            </a:r>
            <a:r>
              <a:rPr lang="zh-CN" altLang="en-US" dirty="0"/>
              <a:t>架构</a:t>
            </a:r>
          </a:p>
        </p:txBody>
      </p:sp>
      <p:graphicFrame>
        <p:nvGraphicFramePr>
          <p:cNvPr id="4" name="对象 3"/>
          <p:cNvGraphicFramePr>
            <a:graphicFrameLocks noChangeAspect="1"/>
          </p:cNvGraphicFramePr>
          <p:nvPr>
            <p:extLst>
              <p:ext uri="{D42A27DB-BD31-4B8C-83A1-F6EECF244321}">
                <p14:modId xmlns:p14="http://schemas.microsoft.com/office/powerpoint/2010/main" val="1627491974"/>
              </p:ext>
            </p:extLst>
          </p:nvPr>
        </p:nvGraphicFramePr>
        <p:xfrm>
          <a:off x="1403648" y="1556792"/>
          <a:ext cx="6230391" cy="5072643"/>
        </p:xfrm>
        <a:graphic>
          <a:graphicData uri="http://schemas.openxmlformats.org/presentationml/2006/ole">
            <mc:AlternateContent xmlns:mc="http://schemas.openxmlformats.org/markup-compatibility/2006">
              <mc:Choice xmlns:v="urn:schemas-microsoft-com:vml" Requires="v">
                <p:oleObj spid="_x0000_s143369" name="Visio" r:id="rId4" imgW="11361143" imgH="9247176" progId="Visio.Drawing.11">
                  <p:embed/>
                </p:oleObj>
              </mc:Choice>
              <mc:Fallback>
                <p:oleObj name="Visio" r:id="rId4" imgW="11361143" imgH="9247176"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03648" y="1556792"/>
                        <a:ext cx="6230391" cy="507264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大平台</a:t>
            </a:r>
            <a:r>
              <a:rPr lang="en-US" altLang="zh-CN" sz="3200" dirty="0" smtClean="0"/>
              <a:t>13.1</a:t>
            </a:r>
            <a:r>
              <a:rPr lang="zh-CN" altLang="en-US" sz="3200" dirty="0" smtClean="0"/>
              <a:t>最小部署架构</a:t>
            </a:r>
            <a:endParaRPr lang="zh-CN" altLang="en-US" sz="3200" kern="0" dirty="0"/>
          </a:p>
        </p:txBody>
      </p:sp>
    </p:spTree>
    <p:extLst>
      <p:ext uri="{BB962C8B-B14F-4D97-AF65-F5344CB8AC3E}">
        <p14:creationId xmlns:p14="http://schemas.microsoft.com/office/powerpoint/2010/main" val="33488917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620688"/>
            <a:ext cx="8280929" cy="5505483"/>
          </a:xfrm>
        </p:spPr>
        <p:txBody>
          <a:bodyPr/>
          <a:lstStyle/>
          <a:p>
            <a:r>
              <a:rPr lang="zh-CN" altLang="en-US" dirty="0" smtClean="0"/>
              <a:t>综合设计推荐部署架构</a:t>
            </a:r>
            <a:endParaRPr lang="zh-CN" altLang="en-US" dirty="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20</a:t>
            </a:fld>
            <a:endParaRPr lang="zh-CN" altLang="en-US"/>
          </a:p>
        </p:txBody>
      </p:sp>
      <p:sp>
        <p:nvSpPr>
          <p:cNvPr id="7"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综合设计系统推荐部署架构</a:t>
            </a:r>
            <a:endParaRPr lang="zh-CN" altLang="en-US" sz="3200" kern="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336809995"/>
              </p:ext>
            </p:extLst>
          </p:nvPr>
        </p:nvGraphicFramePr>
        <p:xfrm>
          <a:off x="1221382" y="1268760"/>
          <a:ext cx="6230938" cy="5072062"/>
        </p:xfrm>
        <a:graphic>
          <a:graphicData uri="http://schemas.openxmlformats.org/presentationml/2006/ole">
            <mc:AlternateContent xmlns:mc="http://schemas.openxmlformats.org/markup-compatibility/2006">
              <mc:Choice xmlns:v="urn:schemas-microsoft-com:vml" Requires="v">
                <p:oleObj spid="_x0000_s148483" name="Visio" r:id="rId4" imgW="11361001" imgH="9247115" progId="Visio.Drawing.11">
                  <p:embed/>
                </p:oleObj>
              </mc:Choice>
              <mc:Fallback>
                <p:oleObj name="Visio" r:id="rId4" imgW="11361001" imgH="9247115" progId="Visio.Drawing.11">
                  <p:embed/>
                  <p:pic>
                    <p:nvPicPr>
                      <p:cNvPr id="0" name=""/>
                      <p:cNvPicPr>
                        <a:picLocks noChangeAspect="1" noChangeArrowheads="1"/>
                      </p:cNvPicPr>
                      <p:nvPr/>
                    </p:nvPicPr>
                    <p:blipFill>
                      <a:blip r:embed="rId5"/>
                      <a:srcRect/>
                      <a:stretch>
                        <a:fillRect/>
                      </a:stretch>
                    </p:blipFill>
                    <p:spPr bwMode="auto">
                      <a:xfrm>
                        <a:off x="1221382" y="1268760"/>
                        <a:ext cx="6230938" cy="50720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17439292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92696"/>
            <a:ext cx="7776865" cy="4785395"/>
          </a:xfrm>
        </p:spPr>
        <p:txBody>
          <a:bodyPr/>
          <a:lstStyle/>
          <a:p>
            <a:r>
              <a:rPr lang="en-US" altLang="zh-CN" dirty="0" smtClean="0"/>
              <a:t>50</a:t>
            </a:r>
            <a:r>
              <a:rPr lang="zh-CN" altLang="en-US" dirty="0"/>
              <a:t>在线</a:t>
            </a:r>
            <a:r>
              <a:rPr lang="zh-CN" altLang="en-US" dirty="0" smtClean="0"/>
              <a:t>用户情况下的推荐系统配置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综合设计推荐系统配置</a:t>
            </a:r>
            <a:endParaRPr lang="zh-CN" altLang="en-US" sz="3200" kern="0" dirty="0"/>
          </a:p>
        </p:txBody>
      </p:sp>
      <p:graphicFrame>
        <p:nvGraphicFramePr>
          <p:cNvPr id="2" name="表格 1"/>
          <p:cNvGraphicFramePr>
            <a:graphicFrameLocks noGrp="1"/>
          </p:cNvGraphicFramePr>
          <p:nvPr>
            <p:extLst>
              <p:ext uri="{D42A27DB-BD31-4B8C-83A1-F6EECF244321}">
                <p14:modId xmlns:p14="http://schemas.microsoft.com/office/powerpoint/2010/main" val="2246021303"/>
              </p:ext>
            </p:extLst>
          </p:nvPr>
        </p:nvGraphicFramePr>
        <p:xfrm>
          <a:off x="755576" y="1492129"/>
          <a:ext cx="7488832" cy="4601167"/>
        </p:xfrm>
        <a:graphic>
          <a:graphicData uri="http://schemas.openxmlformats.org/drawingml/2006/table">
            <a:tbl>
              <a:tblPr firstRow="1" firstCol="1" bandRow="1">
                <a:tableStyleId>{5C22544A-7EE6-4342-B048-85BDC9FD1C3A}</a:tableStyleId>
              </a:tblPr>
              <a:tblGrid>
                <a:gridCol w="2147216"/>
                <a:gridCol w="1596651"/>
                <a:gridCol w="1871933"/>
                <a:gridCol w="1873032"/>
              </a:tblGrid>
              <a:tr h="281611">
                <a:tc>
                  <a:txBody>
                    <a:bodyPr/>
                    <a:lstStyle/>
                    <a:p>
                      <a:pPr algn="ctr">
                        <a:spcAft>
                          <a:spcPts val="0"/>
                        </a:spcAft>
                      </a:pPr>
                      <a:r>
                        <a:rPr lang="zh-CN" altLang="en-US" sz="1800" kern="100" dirty="0" smtClean="0">
                          <a:effectLst/>
                          <a:latin typeface="Calibri"/>
                          <a:ea typeface="宋体"/>
                          <a:cs typeface="Times New Roman"/>
                        </a:rPr>
                        <a:t>部署机器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1048856">
                <a:tc>
                  <a:txBody>
                    <a:bodyPr/>
                    <a:lstStyle/>
                    <a:p>
                      <a:pPr algn="just">
                        <a:spcAft>
                          <a:spcPts val="0"/>
                        </a:spcAft>
                      </a:pPr>
                      <a:r>
                        <a:rPr lang="zh-CN" altLang="zh-CN" sz="1200" dirty="0" smtClean="0">
                          <a:effectLst/>
                          <a:latin typeface="Calibri"/>
                          <a:ea typeface="宋体"/>
                          <a:cs typeface="Times New Roman"/>
                        </a:rPr>
                        <a:t>应用</a:t>
                      </a:r>
                      <a:r>
                        <a:rPr lang="zh-CN" altLang="en-US" sz="1200" dirty="0" smtClean="0">
                          <a:effectLst/>
                          <a:latin typeface="Calibri"/>
                          <a:ea typeface="宋体"/>
                          <a:cs typeface="Times New Roman"/>
                        </a:rPr>
                        <a:t>服务器</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zh-CN" sz="1200" kern="1200" dirty="0" smtClean="0">
                          <a:solidFill>
                            <a:schemeClr val="dk1"/>
                          </a:solidFill>
                          <a:effectLst/>
                          <a:latin typeface="+mn-lt"/>
                          <a:ea typeface="+mn-ea"/>
                          <a:cs typeface="+mn-cs"/>
                        </a:rPr>
                        <a:t>应用组件</a:t>
                      </a:r>
                      <a:r>
                        <a:rPr lang="zh-CN" altLang="en-US" sz="1200" kern="1200" dirty="0" smtClean="0">
                          <a:solidFill>
                            <a:schemeClr val="dk1"/>
                          </a:solidFill>
                          <a:effectLst/>
                          <a:latin typeface="+mn-lt"/>
                          <a:ea typeface="+mn-ea"/>
                          <a:cs typeface="+mn-cs"/>
                        </a:rPr>
                        <a:t>、</a:t>
                      </a:r>
                      <a:endParaRPr lang="en-US" altLang="zh-CN" sz="1200" kern="1200" dirty="0" smtClean="0">
                        <a:solidFill>
                          <a:schemeClr val="dk1"/>
                        </a:solidFill>
                        <a:effectLst/>
                        <a:latin typeface="+mn-lt"/>
                        <a:ea typeface="+mn-ea"/>
                        <a:cs typeface="+mn-cs"/>
                      </a:endParaRPr>
                    </a:p>
                    <a:p>
                      <a:pPr algn="just">
                        <a:spcAft>
                          <a:spcPts val="0"/>
                        </a:spcAft>
                      </a:pPr>
                      <a:r>
                        <a:rPr lang="zh-CN" altLang="en-US" sz="1200" kern="1200" dirty="0" smtClean="0">
                          <a:solidFill>
                            <a:schemeClr val="dk1"/>
                          </a:solidFill>
                          <a:effectLst/>
                          <a:latin typeface="+mn-lt"/>
                          <a:ea typeface="+mn-ea"/>
                          <a:cs typeface="+mn-cs"/>
                        </a:rPr>
                        <a:t>数据管理</a:t>
                      </a:r>
                      <a:r>
                        <a:rPr lang="zh-CN" altLang="zh-CN" sz="1200" kern="1200" dirty="0" smtClean="0">
                          <a:solidFill>
                            <a:schemeClr val="dk1"/>
                          </a:solidFill>
                          <a:effectLst/>
                          <a:latin typeface="+mn-lt"/>
                          <a:ea typeface="+mn-ea"/>
                          <a:cs typeface="+mn-cs"/>
                        </a:rPr>
                        <a:t>组件</a:t>
                      </a:r>
                      <a:r>
                        <a:rPr lang="zh-CN" altLang="en-US" sz="1200" kern="1200" dirty="0" smtClean="0">
                          <a:solidFill>
                            <a:schemeClr val="dk1"/>
                          </a:solidFill>
                          <a:effectLst/>
                          <a:latin typeface="+mn-lt"/>
                          <a:ea typeface="+mn-ea"/>
                          <a:cs typeface="+mn-cs"/>
                        </a:rPr>
                        <a:t>、</a:t>
                      </a:r>
                      <a:endParaRPr lang="en-US" altLang="zh-CN" sz="1200" kern="1200" dirty="0" smtClean="0">
                        <a:solidFill>
                          <a:schemeClr val="dk1"/>
                        </a:solidFill>
                        <a:effectLst/>
                        <a:latin typeface="+mn-lt"/>
                        <a:ea typeface="+mn-ea"/>
                        <a:cs typeface="+mn-cs"/>
                      </a:endParaRPr>
                    </a:p>
                    <a:p>
                      <a:pPr algn="just">
                        <a:spcAft>
                          <a:spcPts val="0"/>
                        </a:spcAft>
                      </a:pPr>
                      <a:r>
                        <a:rPr lang="zh-CN" altLang="en-US" sz="1200" kern="1200" dirty="0" smtClean="0">
                          <a:solidFill>
                            <a:schemeClr val="dk1"/>
                          </a:solidFill>
                          <a:effectLst/>
                          <a:latin typeface="+mn-lt"/>
                          <a:ea typeface="+mn-ea"/>
                          <a:cs typeface="+mn-cs"/>
                        </a:rPr>
                        <a:t>权限</a:t>
                      </a:r>
                      <a:r>
                        <a:rPr lang="zh-CN" altLang="zh-CN" sz="1200" kern="1200" dirty="0" smtClean="0">
                          <a:solidFill>
                            <a:schemeClr val="dk1"/>
                          </a:solidFill>
                          <a:effectLst/>
                          <a:latin typeface="+mn-lt"/>
                          <a:ea typeface="+mn-ea"/>
                          <a:cs typeface="+mn-cs"/>
                        </a:rPr>
                        <a:t>组件</a:t>
                      </a:r>
                      <a:r>
                        <a:rPr lang="zh-CN" altLang="en-US" sz="1200" kern="1200" dirty="0" smtClean="0">
                          <a:solidFill>
                            <a:schemeClr val="dk1"/>
                          </a:solidFill>
                          <a:effectLst/>
                          <a:latin typeface="+mn-lt"/>
                          <a:ea typeface="+mn-ea"/>
                          <a:cs typeface="+mn-cs"/>
                        </a:rPr>
                        <a:t>、</a:t>
                      </a:r>
                      <a:endParaRPr lang="en-US" altLang="zh-CN" sz="1200" kern="1200" dirty="0" smtClean="0">
                        <a:solidFill>
                          <a:schemeClr val="dk1"/>
                        </a:solidFill>
                        <a:effectLst/>
                        <a:latin typeface="+mn-lt"/>
                        <a:ea typeface="+mn-ea"/>
                        <a:cs typeface="+mn-cs"/>
                      </a:endParaRPr>
                    </a:p>
                    <a:p>
                      <a:pPr algn="just">
                        <a:spcAft>
                          <a:spcPts val="0"/>
                        </a:spcAft>
                      </a:pPr>
                      <a:r>
                        <a:rPr lang="zh-CN" altLang="zh-CN" sz="1200" kern="1200" dirty="0" smtClean="0">
                          <a:solidFill>
                            <a:schemeClr val="dk1"/>
                          </a:solidFill>
                          <a:effectLst/>
                          <a:latin typeface="+mn-lt"/>
                          <a:ea typeface="+mn-ea"/>
                          <a:cs typeface="+mn-cs"/>
                        </a:rPr>
                        <a:t>消息组件</a:t>
                      </a:r>
                      <a:r>
                        <a:rPr lang="zh-CN" altLang="en-US" sz="1200" kern="1200" dirty="0" smtClean="0">
                          <a:solidFill>
                            <a:schemeClr val="dk1"/>
                          </a:solidFill>
                          <a:effectLst/>
                          <a:latin typeface="+mn-lt"/>
                          <a:ea typeface="+mn-ea"/>
                          <a:cs typeface="+mn-cs"/>
                        </a:rPr>
                        <a:t>、</a:t>
                      </a:r>
                      <a:endParaRPr lang="en-US" altLang="zh-CN" sz="1200" kern="1200" dirty="0" smtClean="0">
                        <a:solidFill>
                          <a:schemeClr val="dk1"/>
                        </a:solidFill>
                        <a:effectLst/>
                        <a:latin typeface="+mn-lt"/>
                        <a:ea typeface="+mn-ea"/>
                        <a:cs typeface="+mn-cs"/>
                      </a:endParaRPr>
                    </a:p>
                    <a:p>
                      <a:pPr algn="just">
                        <a:spcAft>
                          <a:spcPts val="0"/>
                        </a:spcAft>
                      </a:pPr>
                      <a:r>
                        <a:rPr lang="zh-CN" altLang="en-US" sz="1200" kern="1200" dirty="0" smtClean="0">
                          <a:solidFill>
                            <a:schemeClr val="dk1"/>
                          </a:solidFill>
                          <a:effectLst/>
                          <a:latin typeface="+mn-lt"/>
                          <a:ea typeface="+mn-ea"/>
                          <a:cs typeface="+mn-cs"/>
                        </a:rPr>
                        <a:t>远程</a:t>
                      </a:r>
                      <a:r>
                        <a:rPr lang="zh-CN" altLang="zh-CN" sz="1200" kern="1200" dirty="0" smtClean="0">
                          <a:solidFill>
                            <a:schemeClr val="dk1"/>
                          </a:solidFill>
                          <a:effectLst/>
                          <a:latin typeface="+mn-lt"/>
                          <a:ea typeface="+mn-ea"/>
                          <a:cs typeface="+mn-cs"/>
                        </a:rPr>
                        <a:t>组件</a:t>
                      </a:r>
                    </a:p>
                    <a:p>
                      <a:pPr algn="just">
                        <a:spcAft>
                          <a:spcPts val="0"/>
                        </a:spcAft>
                      </a:pP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a:effectLst/>
                        </a:rPr>
                        <a:t>CPU</a:t>
                      </a:r>
                      <a:r>
                        <a:rPr lang="zh-CN" sz="1200" kern="100" dirty="0" smtClean="0">
                          <a:effectLst/>
                        </a:rPr>
                        <a:t>：</a:t>
                      </a:r>
                      <a:r>
                        <a:rPr lang="en-US" altLang="zh-CN" sz="1200" kern="100" dirty="0" smtClean="0">
                          <a:effectLst/>
                        </a:rPr>
                        <a:t>4</a:t>
                      </a:r>
                      <a:r>
                        <a:rPr lang="zh-CN" sz="1200" kern="100" dirty="0" smtClean="0">
                          <a:effectLst/>
                        </a:rPr>
                        <a:t>核</a:t>
                      </a:r>
                      <a:endParaRPr lang="zh-CN" sz="1200" kern="100" dirty="0">
                        <a:effectLst/>
                      </a:endParaRPr>
                    </a:p>
                    <a:p>
                      <a:pPr algn="just">
                        <a:spcAft>
                          <a:spcPts val="0"/>
                        </a:spcAft>
                      </a:pPr>
                      <a:r>
                        <a:rPr lang="zh-CN" sz="1200" kern="100" dirty="0">
                          <a:effectLst/>
                        </a:rPr>
                        <a:t>内存</a:t>
                      </a:r>
                      <a:r>
                        <a:rPr lang="zh-CN" sz="1200" kern="100" dirty="0" smtClean="0">
                          <a:effectLst/>
                        </a:rPr>
                        <a:t>：</a:t>
                      </a:r>
                      <a:r>
                        <a:rPr lang="en-US" altLang="zh-CN" sz="1200" kern="100" dirty="0" smtClean="0">
                          <a:effectLst/>
                        </a:rPr>
                        <a:t>32</a:t>
                      </a:r>
                      <a:r>
                        <a:rPr lang="en-US" sz="1200" kern="100" dirty="0" smtClean="0">
                          <a:effectLst/>
                        </a:rPr>
                        <a:t>G</a:t>
                      </a:r>
                      <a:endParaRPr lang="zh-CN" sz="1200" kern="100" dirty="0">
                        <a:effectLst/>
                      </a:endParaRPr>
                    </a:p>
                    <a:p>
                      <a:pPr algn="just">
                        <a:spcAft>
                          <a:spcPts val="0"/>
                        </a:spcAft>
                      </a:pPr>
                      <a:r>
                        <a:rPr lang="zh-CN" sz="1200" kern="100" dirty="0">
                          <a:effectLst/>
                        </a:rPr>
                        <a:t>硬盘</a:t>
                      </a:r>
                      <a:r>
                        <a:rPr 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541097">
                <a:tc>
                  <a:txBody>
                    <a:bodyPr/>
                    <a:lstStyle/>
                    <a:p>
                      <a:pPr algn="just">
                        <a:spcAft>
                          <a:spcPts val="0"/>
                        </a:spcAft>
                      </a:pPr>
                      <a:r>
                        <a:rPr lang="zh-CN" altLang="en-US" sz="1200" kern="100" dirty="0" smtClean="0">
                          <a:effectLst/>
                          <a:latin typeface="Calibri"/>
                          <a:ea typeface="宋体"/>
                          <a:cs typeface="Times New Roman"/>
                        </a:rPr>
                        <a:t>数据库服务器</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en-US" sz="1200" kern="1200" dirty="0" smtClean="0">
                          <a:solidFill>
                            <a:schemeClr val="dk1"/>
                          </a:solidFill>
                          <a:effectLst/>
                          <a:latin typeface="+mn-lt"/>
                          <a:ea typeface="+mn-ea"/>
                          <a:cs typeface="+mn-cs"/>
                        </a:rPr>
                        <a:t>数据库</a:t>
                      </a:r>
                      <a:endParaRPr lang="zh-CN" sz="12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200" kern="100" dirty="0">
                          <a:effectLst/>
                        </a:rPr>
                        <a:t>CPU</a:t>
                      </a:r>
                      <a:r>
                        <a:rPr lang="zh-CN" sz="1200" kern="100" dirty="0" smtClean="0">
                          <a:effectLst/>
                        </a:rPr>
                        <a:t>：</a:t>
                      </a:r>
                      <a:r>
                        <a:rPr lang="en-US" altLang="zh-CN" sz="1200" kern="100" dirty="0" smtClean="0">
                          <a:effectLst/>
                        </a:rPr>
                        <a:t>4</a:t>
                      </a:r>
                      <a:r>
                        <a:rPr lang="zh-CN" sz="1200" kern="100" dirty="0" smtClean="0">
                          <a:effectLst/>
                        </a:rPr>
                        <a:t>核</a:t>
                      </a:r>
                      <a:endParaRPr lang="zh-CN" sz="1200" kern="100" dirty="0">
                        <a:effectLst/>
                      </a:endParaRPr>
                    </a:p>
                    <a:p>
                      <a:pPr algn="just">
                        <a:spcAft>
                          <a:spcPts val="0"/>
                        </a:spcAft>
                      </a:pPr>
                      <a:r>
                        <a:rPr lang="zh-CN" sz="1200" kern="100" dirty="0">
                          <a:effectLst/>
                        </a:rPr>
                        <a:t>内存</a:t>
                      </a:r>
                      <a:r>
                        <a:rPr lang="zh-CN" sz="1200" kern="100" dirty="0" smtClean="0">
                          <a:effectLst/>
                        </a:rPr>
                        <a:t>：</a:t>
                      </a:r>
                      <a:r>
                        <a:rPr lang="en-US" altLang="zh-CN" sz="1200" kern="100" dirty="0" smtClean="0">
                          <a:effectLst/>
                        </a:rPr>
                        <a:t>32</a:t>
                      </a:r>
                      <a:r>
                        <a:rPr lang="en-US" sz="1200" kern="100" dirty="0" smtClean="0">
                          <a:effectLst/>
                        </a:rPr>
                        <a:t>G</a:t>
                      </a:r>
                      <a:endParaRPr lang="zh-CN" sz="1200" kern="100" dirty="0">
                        <a:effectLst/>
                      </a:endParaRPr>
                    </a:p>
                    <a:p>
                      <a:pPr algn="just">
                        <a:spcAft>
                          <a:spcPts val="0"/>
                        </a:spcAft>
                      </a:pPr>
                      <a:r>
                        <a:rPr lang="zh-CN" sz="1200" kern="100" dirty="0">
                          <a:effectLst/>
                        </a:rPr>
                        <a:t>硬盘</a:t>
                      </a:r>
                      <a:r>
                        <a:rPr 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524428">
                <a:tc>
                  <a:txBody>
                    <a:bodyPr/>
                    <a:lstStyle/>
                    <a:p>
                      <a:pPr algn="just">
                        <a:spcAft>
                          <a:spcPts val="0"/>
                        </a:spcAft>
                      </a:pPr>
                      <a:r>
                        <a:rPr lang="zh-CN" altLang="en-US" sz="1200" kern="100" dirty="0" smtClean="0">
                          <a:effectLst/>
                          <a:latin typeface="Calibri"/>
                          <a:ea typeface="宋体"/>
                          <a:cs typeface="Times New Roman"/>
                        </a:rPr>
                        <a:t>文件服务器</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zh-CN" sz="1200" kern="1200" dirty="0" smtClean="0">
                          <a:solidFill>
                            <a:schemeClr val="dk1"/>
                          </a:solidFill>
                          <a:effectLst/>
                          <a:latin typeface="+mn-lt"/>
                          <a:ea typeface="+mn-ea"/>
                          <a:cs typeface="+mn-cs"/>
                        </a:rPr>
                        <a:t>文件服务</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a:effectLst/>
                        </a:rPr>
                        <a:t>CPU</a:t>
                      </a:r>
                      <a:r>
                        <a:rPr lang="zh-CN" sz="1200" kern="100" dirty="0" smtClean="0">
                          <a:effectLst/>
                        </a:rPr>
                        <a:t>：</a:t>
                      </a:r>
                      <a:r>
                        <a:rPr lang="en-US" altLang="zh-CN" sz="1200" kern="100" dirty="0" smtClean="0">
                          <a:effectLst/>
                        </a:rPr>
                        <a:t>4</a:t>
                      </a:r>
                      <a:r>
                        <a:rPr lang="zh-CN" sz="1200" kern="100" dirty="0" smtClean="0">
                          <a:effectLst/>
                        </a:rPr>
                        <a:t>核</a:t>
                      </a:r>
                      <a:endParaRPr lang="zh-CN" sz="1200" kern="100" dirty="0">
                        <a:effectLst/>
                      </a:endParaRPr>
                    </a:p>
                    <a:p>
                      <a:pPr algn="just">
                        <a:spcAft>
                          <a:spcPts val="0"/>
                        </a:spcAft>
                      </a:pPr>
                      <a:r>
                        <a:rPr lang="zh-CN" sz="1200" kern="100" dirty="0">
                          <a:effectLst/>
                        </a:rPr>
                        <a:t>内存</a:t>
                      </a:r>
                      <a:r>
                        <a:rPr lang="zh-CN" sz="1200" kern="100" dirty="0" smtClean="0">
                          <a:effectLst/>
                        </a:rPr>
                        <a:t>：</a:t>
                      </a:r>
                      <a:r>
                        <a:rPr lang="en-US" altLang="zh-CN" sz="1200" kern="100" dirty="0" smtClean="0">
                          <a:effectLst/>
                        </a:rPr>
                        <a:t>32</a:t>
                      </a:r>
                      <a:r>
                        <a:rPr lang="en-US" sz="1200" kern="100" dirty="0" smtClean="0">
                          <a:effectLst/>
                        </a:rPr>
                        <a:t>G</a:t>
                      </a:r>
                      <a:endParaRPr lang="zh-CN" sz="1200" kern="100" dirty="0">
                        <a:effectLst/>
                      </a:endParaRPr>
                    </a:p>
                    <a:p>
                      <a:pPr algn="just">
                        <a:spcAft>
                          <a:spcPts val="0"/>
                        </a:spcAft>
                      </a:pPr>
                      <a:r>
                        <a:rPr lang="zh-CN" sz="1200" kern="100" dirty="0">
                          <a:effectLst/>
                        </a:rPr>
                        <a:t>硬盘</a:t>
                      </a:r>
                      <a:r>
                        <a:rPr 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524428">
                <a:tc>
                  <a:txBody>
                    <a:bodyPr/>
                    <a:lstStyle/>
                    <a:p>
                      <a:pPr algn="just">
                        <a:spcAft>
                          <a:spcPts val="0"/>
                        </a:spcAft>
                      </a:pPr>
                      <a:r>
                        <a:rPr lang="zh-CN" altLang="en-US" sz="1200" kern="100" dirty="0" smtClean="0">
                          <a:effectLst/>
                          <a:latin typeface="Calibri"/>
                          <a:ea typeface="宋体"/>
                          <a:cs typeface="Times New Roman"/>
                        </a:rPr>
                        <a:t>缓存服务器</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en-US" sz="1200" kern="1200" dirty="0" smtClean="0">
                          <a:solidFill>
                            <a:schemeClr val="dk1"/>
                          </a:solidFill>
                          <a:effectLst/>
                          <a:latin typeface="+mn-lt"/>
                          <a:ea typeface="+mn-ea"/>
                          <a:cs typeface="+mn-cs"/>
                        </a:rPr>
                        <a:t>缓存服务</a:t>
                      </a:r>
                      <a:endParaRPr lang="zh-CN" sz="12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200" kern="100" dirty="0">
                          <a:effectLst/>
                        </a:rPr>
                        <a:t>CPU</a:t>
                      </a:r>
                      <a:r>
                        <a:rPr lang="zh-CN" sz="1200" kern="100" dirty="0" smtClean="0">
                          <a:effectLst/>
                        </a:rPr>
                        <a:t>：</a:t>
                      </a:r>
                      <a:r>
                        <a:rPr lang="en-US" altLang="zh-CN" sz="1200" kern="100" dirty="0" smtClean="0">
                          <a:effectLst/>
                        </a:rPr>
                        <a:t>4</a:t>
                      </a:r>
                      <a:r>
                        <a:rPr lang="zh-CN" sz="1200" kern="100" dirty="0" smtClean="0">
                          <a:effectLst/>
                        </a:rPr>
                        <a:t>核</a:t>
                      </a:r>
                      <a:endParaRPr lang="zh-CN" sz="1200" kern="100" dirty="0">
                        <a:effectLst/>
                      </a:endParaRPr>
                    </a:p>
                    <a:p>
                      <a:pPr algn="just">
                        <a:spcAft>
                          <a:spcPts val="0"/>
                        </a:spcAft>
                      </a:pPr>
                      <a:r>
                        <a:rPr lang="zh-CN" sz="1200" kern="100" dirty="0">
                          <a:effectLst/>
                        </a:rPr>
                        <a:t>内存</a:t>
                      </a:r>
                      <a:r>
                        <a:rPr lang="zh-CN" sz="1200" kern="100" dirty="0" smtClean="0">
                          <a:effectLst/>
                        </a:rPr>
                        <a:t>：</a:t>
                      </a:r>
                      <a:r>
                        <a:rPr lang="en-US" altLang="zh-CN" sz="1200" kern="100" dirty="0" smtClean="0">
                          <a:effectLst/>
                        </a:rPr>
                        <a:t>32</a:t>
                      </a:r>
                      <a:r>
                        <a:rPr lang="en-US" sz="1200" kern="100" dirty="0" smtClean="0">
                          <a:effectLst/>
                        </a:rPr>
                        <a:t>G</a:t>
                      </a:r>
                      <a:endParaRPr lang="zh-CN" sz="1200" kern="100" dirty="0">
                        <a:effectLst/>
                      </a:endParaRPr>
                    </a:p>
                    <a:p>
                      <a:pPr algn="just">
                        <a:spcAft>
                          <a:spcPts val="0"/>
                        </a:spcAft>
                      </a:pPr>
                      <a:r>
                        <a:rPr lang="zh-CN" sz="1200" kern="100" dirty="0">
                          <a:effectLst/>
                        </a:rPr>
                        <a:t>硬盘</a:t>
                      </a:r>
                      <a:r>
                        <a:rPr 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699237">
                <a:tc>
                  <a:txBody>
                    <a:bodyPr/>
                    <a:lstStyle/>
                    <a:p>
                      <a:pPr algn="just">
                        <a:spcAft>
                          <a:spcPts val="0"/>
                        </a:spcAft>
                      </a:pPr>
                      <a:r>
                        <a:rPr lang="zh-CN" altLang="en-US" sz="1200" kern="100" dirty="0" smtClean="0">
                          <a:effectLst/>
                          <a:latin typeface="Calibri"/>
                          <a:ea typeface="宋体"/>
                          <a:cs typeface="Times New Roman"/>
                        </a:rPr>
                        <a:t>计算节点（</a:t>
                      </a:r>
                      <a:r>
                        <a:rPr lang="en-US" altLang="zh-CN" sz="1200" kern="100" dirty="0" smtClean="0">
                          <a:effectLst/>
                          <a:latin typeface="Calibri"/>
                          <a:ea typeface="宋体"/>
                          <a:cs typeface="Times New Roman"/>
                        </a:rPr>
                        <a:t>2</a:t>
                      </a:r>
                      <a:r>
                        <a:rPr lang="zh-CN" altLang="en-US" sz="1200" kern="100" dirty="0" smtClean="0">
                          <a:effectLst/>
                          <a:latin typeface="Calibri"/>
                          <a:ea typeface="宋体"/>
                          <a:cs typeface="Times New Roman"/>
                        </a:rPr>
                        <a:t>节点）</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en-US" sz="1200" kern="1200" dirty="0" smtClean="0">
                          <a:solidFill>
                            <a:schemeClr val="dk1"/>
                          </a:solidFill>
                          <a:effectLst/>
                          <a:latin typeface="+mn-lt"/>
                          <a:ea typeface="+mn-ea"/>
                          <a:cs typeface="+mn-cs"/>
                        </a:rPr>
                        <a:t>计算服务</a:t>
                      </a:r>
                      <a:endParaRPr lang="zh-CN" sz="12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altLang="zh-CN" sz="1200" kern="100" dirty="0" smtClean="0">
                          <a:effectLst/>
                        </a:rPr>
                        <a:t>CPU</a:t>
                      </a:r>
                      <a:r>
                        <a:rPr lang="zh-CN" altLang="zh-CN" sz="1200" kern="100" dirty="0" smtClean="0">
                          <a:effectLst/>
                        </a:rPr>
                        <a:t>：</a:t>
                      </a:r>
                      <a:r>
                        <a:rPr lang="en-US" altLang="zh-CN" sz="1200" kern="100" dirty="0" smtClean="0">
                          <a:effectLst/>
                        </a:rPr>
                        <a:t>4</a:t>
                      </a:r>
                      <a:r>
                        <a:rPr lang="zh-CN" altLang="zh-CN" sz="1200" kern="100" dirty="0" smtClean="0">
                          <a:effectLst/>
                        </a:rPr>
                        <a:t>核</a:t>
                      </a:r>
                    </a:p>
                    <a:p>
                      <a:pPr algn="just">
                        <a:spcAft>
                          <a:spcPts val="0"/>
                        </a:spcAft>
                      </a:pPr>
                      <a:r>
                        <a:rPr lang="zh-CN" altLang="zh-CN" sz="1200" kern="100" dirty="0" smtClean="0">
                          <a:effectLst/>
                        </a:rPr>
                        <a:t>内存：</a:t>
                      </a:r>
                      <a:r>
                        <a:rPr lang="en-US" altLang="zh-CN" sz="1200" kern="100" dirty="0" smtClean="0">
                          <a:effectLst/>
                        </a:rPr>
                        <a:t>8G</a:t>
                      </a:r>
                      <a:endParaRPr lang="zh-CN" altLang="zh-CN" sz="1200" kern="100" dirty="0" smtClean="0">
                        <a:effectLst/>
                      </a:endParaRPr>
                    </a:p>
                    <a:p>
                      <a:pPr algn="just">
                        <a:spcAft>
                          <a:spcPts val="0"/>
                        </a:spcAft>
                      </a:pPr>
                      <a:r>
                        <a:rPr lang="zh-CN" altLang="zh-CN" sz="1200" kern="100" dirty="0" smtClean="0">
                          <a:effectLst/>
                        </a:rPr>
                        <a:t>硬盘：</a:t>
                      </a:r>
                      <a:r>
                        <a:rPr lang="en-US" altLang="zh-CN" sz="1200" kern="100" dirty="0" smtClean="0">
                          <a:effectLst/>
                        </a:rPr>
                        <a:t>500G</a:t>
                      </a:r>
                      <a:endParaRPr lang="zh-CN" altLang="zh-CN" sz="1200" kern="100" dirty="0" smtClean="0">
                        <a:effectLst/>
                        <a:latin typeface="Calibri"/>
                        <a:ea typeface="宋体"/>
                        <a:cs typeface="Times New Roman"/>
                      </a:endParaRPr>
                    </a:p>
                  </a:txBody>
                  <a:tcPr marL="68580" marR="68580" marT="0" marB="0"/>
                </a:tc>
                <a:tc>
                  <a:txBody>
                    <a:bodyPr/>
                    <a:lstStyle/>
                    <a:p>
                      <a:pPr marL="0" marR="0" indent="0" algn="just" defTabSz="913410" rtl="0" eaLnBrk="1" fontAlgn="auto" latinLnBrk="0" hangingPunct="1">
                        <a:lnSpc>
                          <a:spcPct val="100000"/>
                        </a:lnSpc>
                        <a:spcBef>
                          <a:spcPts val="0"/>
                        </a:spcBef>
                        <a:spcAft>
                          <a:spcPts val="0"/>
                        </a:spcAft>
                        <a:buClrTx/>
                        <a:buSzTx/>
                        <a:buFontTx/>
                        <a:buNone/>
                        <a:tabLst/>
                        <a:defRPr/>
                      </a:pPr>
                      <a:r>
                        <a:rPr lang="en-US" altLang="zh-CN" sz="1200" kern="100" dirty="0" smtClean="0">
                          <a:effectLst/>
                        </a:rPr>
                        <a:t>Windows-7</a:t>
                      </a:r>
                      <a:r>
                        <a:rPr lang="en-US" altLang="zh-CN" sz="1200" kern="1200" dirty="0" smtClean="0">
                          <a:solidFill>
                            <a:schemeClr val="dk1"/>
                          </a:solidFill>
                          <a:effectLst/>
                          <a:latin typeface="+mn-lt"/>
                          <a:ea typeface="+mn-ea"/>
                          <a:cs typeface="+mn-cs"/>
                        </a:rPr>
                        <a:t>(32bit)</a:t>
                      </a:r>
                      <a:r>
                        <a:rPr lang="zh-CN" altLang="en-US" sz="1200" kern="1200" dirty="0" smtClean="0">
                          <a:solidFill>
                            <a:schemeClr val="dk1"/>
                          </a:solidFill>
                          <a:effectLst/>
                          <a:latin typeface="+mn-lt"/>
                          <a:ea typeface="+mn-ea"/>
                          <a:cs typeface="+mn-cs"/>
                        </a:rPr>
                        <a:t>或</a:t>
                      </a:r>
                      <a:endParaRPr lang="en-US" altLang="zh-CN" sz="1200" kern="1200" dirty="0" smtClean="0">
                        <a:solidFill>
                          <a:schemeClr val="dk1"/>
                        </a:solidFill>
                        <a:effectLst/>
                        <a:latin typeface="+mn-lt"/>
                        <a:ea typeface="+mn-ea"/>
                        <a:cs typeface="+mn-cs"/>
                      </a:endParaRPr>
                    </a:p>
                    <a:p>
                      <a:pPr marL="0" marR="0" indent="0" algn="just" defTabSz="913410" rtl="0" eaLnBrk="1" fontAlgn="auto" latinLnBrk="0" hangingPunct="1">
                        <a:lnSpc>
                          <a:spcPct val="100000"/>
                        </a:lnSpc>
                        <a:spcBef>
                          <a:spcPts val="0"/>
                        </a:spcBef>
                        <a:spcAft>
                          <a:spcPts val="0"/>
                        </a:spcAft>
                        <a:buClrTx/>
                        <a:buSzTx/>
                        <a:buFontTx/>
                        <a:buNone/>
                        <a:tabLst/>
                        <a:defRPr/>
                      </a:pPr>
                      <a:r>
                        <a:rPr lang="en-US" altLang="zh-CN" sz="1200" kern="100" dirty="0" err="1" smtClean="0">
                          <a:effectLst/>
                        </a:rPr>
                        <a:t>RedHat</a:t>
                      </a:r>
                      <a:r>
                        <a:rPr lang="en-US" altLang="zh-CN" sz="1200" kern="100" dirty="0" smtClean="0">
                          <a:effectLst/>
                        </a:rPr>
                        <a:t> Enterprise Linux5.8 (32bit)</a:t>
                      </a:r>
                      <a:endParaRPr lang="zh-CN" altLang="zh-CN" sz="1200" kern="100" dirty="0" smtClean="0">
                        <a:effectLst/>
                        <a:latin typeface="Calibri"/>
                        <a:ea typeface="宋体"/>
                        <a:cs typeface="Times New Roman"/>
                      </a:endParaRPr>
                    </a:p>
                    <a:p>
                      <a:pPr algn="just">
                        <a:spcAft>
                          <a:spcPts val="0"/>
                        </a:spcAft>
                      </a:pPr>
                      <a:endParaRPr lang="zh-CN" altLang="zh-CN" sz="1200" kern="100" dirty="0" smtClean="0">
                        <a:effectLst/>
                        <a:latin typeface="Calibri"/>
                        <a:ea typeface="宋体"/>
                        <a:cs typeface="Times New Roman"/>
                      </a:endParaRPr>
                    </a:p>
                  </a:txBody>
                  <a:tcPr marL="68580" marR="68580" marT="0" marB="0"/>
                </a:tc>
              </a:tr>
              <a:tr h="844836">
                <a:tc>
                  <a:txBody>
                    <a:bodyPr/>
                    <a:lstStyle/>
                    <a:p>
                      <a:pPr algn="l">
                        <a:spcAft>
                          <a:spcPts val="0"/>
                        </a:spcAft>
                      </a:pPr>
                      <a:r>
                        <a:rPr lang="zh-CN" altLang="en-US" sz="1200" kern="100" dirty="0" smtClean="0">
                          <a:effectLst/>
                          <a:latin typeface="Calibri"/>
                          <a:ea typeface="宋体"/>
                          <a:cs typeface="Times New Roman"/>
                        </a:rPr>
                        <a:t>综合设计客户端</a:t>
                      </a:r>
                      <a:endParaRPr lang="zh-CN" sz="1200" kern="100" dirty="0">
                        <a:effectLst/>
                        <a:latin typeface="Calibri"/>
                        <a:ea typeface="宋体"/>
                        <a:cs typeface="Times New Roman"/>
                      </a:endParaRPr>
                    </a:p>
                  </a:txBody>
                  <a:tcPr marL="68580" marR="68580" marT="0" marB="0"/>
                </a:tc>
                <a:tc>
                  <a:txBody>
                    <a:bodyPr/>
                    <a:lstStyle/>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dk1"/>
                          </a:solidFill>
                          <a:effectLst/>
                          <a:latin typeface="+mn-lt"/>
                          <a:ea typeface="+mn-ea"/>
                          <a:cs typeface="+mn-cs"/>
                        </a:rPr>
                        <a:t>综合设计客端</a:t>
                      </a:r>
                      <a:endParaRPr lang="zh-CN" altLang="zh-CN" sz="1200" kern="1200" dirty="0" smtClean="0">
                        <a:solidFill>
                          <a:schemeClr val="dk1"/>
                        </a:solidFill>
                        <a:effectLst/>
                        <a:latin typeface="+mn-lt"/>
                        <a:ea typeface="+mn-ea"/>
                        <a:cs typeface="+mn-cs"/>
                      </a:endParaRPr>
                    </a:p>
                  </a:txBody>
                  <a:tcPr marL="68580" marR="68580" marT="0" marB="0"/>
                </a:tc>
                <a:tc>
                  <a:txBody>
                    <a:bodyPr/>
                    <a:lstStyle/>
                    <a:p>
                      <a:pPr algn="just">
                        <a:spcAft>
                          <a:spcPts val="0"/>
                        </a:spcAft>
                      </a:pPr>
                      <a:r>
                        <a:rPr lang="en-US" altLang="zh-CN" sz="1200" kern="100" dirty="0" smtClean="0">
                          <a:effectLst/>
                        </a:rPr>
                        <a:t>CPU</a:t>
                      </a:r>
                      <a:r>
                        <a:rPr lang="zh-CN" altLang="zh-CN" sz="1200" kern="100" dirty="0" smtClean="0">
                          <a:effectLst/>
                        </a:rPr>
                        <a:t>：</a:t>
                      </a:r>
                      <a:r>
                        <a:rPr lang="en-US" altLang="zh-CN" sz="1200" kern="100" dirty="0" smtClean="0">
                          <a:effectLst/>
                        </a:rPr>
                        <a:t> 4</a:t>
                      </a:r>
                      <a:r>
                        <a:rPr lang="zh-CN" altLang="zh-CN" sz="1200" kern="100" dirty="0" smtClean="0">
                          <a:effectLst/>
                        </a:rPr>
                        <a:t>核</a:t>
                      </a:r>
                    </a:p>
                    <a:p>
                      <a:pPr algn="just">
                        <a:spcAft>
                          <a:spcPts val="0"/>
                        </a:spcAft>
                      </a:pPr>
                      <a:r>
                        <a:rPr lang="zh-CN" altLang="zh-CN" sz="1200" kern="100" dirty="0" smtClean="0">
                          <a:effectLst/>
                        </a:rPr>
                        <a:t>内存：</a:t>
                      </a:r>
                      <a:r>
                        <a:rPr lang="en-US" altLang="zh-CN" sz="1200" kern="100" dirty="0" smtClean="0">
                          <a:effectLst/>
                        </a:rPr>
                        <a:t>4G</a:t>
                      </a:r>
                      <a:endParaRPr lang="zh-CN" altLang="zh-CN" sz="1200" kern="100" dirty="0" smtClean="0">
                        <a:effectLst/>
                      </a:endParaRPr>
                    </a:p>
                    <a:p>
                      <a:pPr algn="just">
                        <a:spcAft>
                          <a:spcPts val="0"/>
                        </a:spcAft>
                      </a:pPr>
                      <a:r>
                        <a:rPr lang="zh-CN" altLang="zh-CN" sz="1200" kern="100" dirty="0" smtClean="0">
                          <a:effectLst/>
                        </a:rPr>
                        <a:t>硬盘：</a:t>
                      </a:r>
                      <a:r>
                        <a:rPr lang="en-US" altLang="zh-CN" sz="1200" kern="100" dirty="0" smtClean="0">
                          <a:effectLst/>
                        </a:rPr>
                        <a:t>500G</a:t>
                      </a:r>
                      <a:endParaRPr lang="zh-CN" altLang="zh-CN" sz="1200" kern="100" dirty="0" smtClean="0">
                        <a:effectLst/>
                        <a:latin typeface="Calibri"/>
                        <a:ea typeface="宋体"/>
                        <a:cs typeface="Times New Roman"/>
                      </a:endParaRPr>
                    </a:p>
                  </a:txBody>
                  <a:tcPr marL="68580" marR="68580" marT="0" marB="0"/>
                </a:tc>
                <a:tc>
                  <a:txBody>
                    <a:bodyPr/>
                    <a:lstStyle/>
                    <a:p>
                      <a:pPr algn="just">
                        <a:spcAft>
                          <a:spcPts val="0"/>
                        </a:spcAft>
                      </a:pPr>
                      <a:r>
                        <a:rPr lang="en-US" altLang="zh-CN" sz="1200" kern="100" dirty="0" smtClean="0">
                          <a:effectLst/>
                        </a:rPr>
                        <a:t>Windows-Xp-Sp3 </a:t>
                      </a:r>
                      <a:r>
                        <a:rPr lang="en-US" altLang="zh-CN" sz="1200" kern="1200" dirty="0" smtClean="0">
                          <a:solidFill>
                            <a:schemeClr val="dk1"/>
                          </a:solidFill>
                          <a:effectLst/>
                          <a:latin typeface="+mn-lt"/>
                          <a:ea typeface="+mn-ea"/>
                          <a:cs typeface="+mn-cs"/>
                        </a:rPr>
                        <a:t>(32bit)</a:t>
                      </a:r>
                      <a:r>
                        <a:rPr lang="zh-CN" altLang="en-US" sz="1200" kern="100" dirty="0" smtClean="0">
                          <a:effectLst/>
                        </a:rPr>
                        <a:t>或</a:t>
                      </a:r>
                      <a:endParaRPr lang="en-US" altLang="zh-CN" sz="1200" kern="100" dirty="0" smtClean="0">
                        <a:effectLst/>
                      </a:endParaRPr>
                    </a:p>
                    <a:p>
                      <a:pPr algn="just">
                        <a:spcAft>
                          <a:spcPts val="0"/>
                        </a:spcAft>
                      </a:pPr>
                      <a:r>
                        <a:rPr lang="en-US" altLang="zh-CN" sz="1200" kern="100" dirty="0" smtClean="0">
                          <a:effectLst/>
                        </a:rPr>
                        <a:t>Windows-7</a:t>
                      </a:r>
                      <a:r>
                        <a:rPr lang="en-US" altLang="zh-CN" sz="1200" kern="1200" dirty="0" smtClean="0">
                          <a:solidFill>
                            <a:schemeClr val="dk1"/>
                          </a:solidFill>
                          <a:effectLst/>
                          <a:latin typeface="+mn-lt"/>
                          <a:ea typeface="+mn-ea"/>
                          <a:cs typeface="+mn-cs"/>
                        </a:rPr>
                        <a:t>(32bit)</a:t>
                      </a:r>
                      <a:endParaRPr lang="zh-CN" altLang="zh-CN" sz="1200" kern="100" dirty="0" smtClean="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194027780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620688"/>
            <a:ext cx="8280929" cy="5505483"/>
          </a:xfrm>
        </p:spPr>
        <p:txBody>
          <a:bodyPr/>
          <a:lstStyle/>
          <a:p>
            <a:r>
              <a:rPr lang="zh-CN" altLang="en-US" dirty="0" smtClean="0"/>
              <a:t>综合设计集群部署架构</a:t>
            </a:r>
            <a:endParaRPr lang="zh-CN" altLang="en-US" dirty="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22</a:t>
            </a:fld>
            <a:endParaRPr lang="zh-CN" altLang="en-US"/>
          </a:p>
        </p:txBody>
      </p:sp>
      <p:sp>
        <p:nvSpPr>
          <p:cNvPr id="7"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综合设计系统集群部署架构</a:t>
            </a:r>
            <a:endParaRPr lang="zh-CN" altLang="en-US" sz="3200" kern="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51554" name="Object 2"/>
          <p:cNvGraphicFramePr>
            <a:graphicFrameLocks noChangeAspect="1"/>
          </p:cNvGraphicFramePr>
          <p:nvPr>
            <p:extLst>
              <p:ext uri="{D42A27DB-BD31-4B8C-83A1-F6EECF244321}">
                <p14:modId xmlns:p14="http://schemas.microsoft.com/office/powerpoint/2010/main" val="3941163738"/>
              </p:ext>
            </p:extLst>
          </p:nvPr>
        </p:nvGraphicFramePr>
        <p:xfrm>
          <a:off x="1219200" y="1257300"/>
          <a:ext cx="6223000" cy="5067300"/>
        </p:xfrm>
        <a:graphic>
          <a:graphicData uri="http://schemas.openxmlformats.org/presentationml/2006/ole">
            <mc:AlternateContent xmlns:mc="http://schemas.openxmlformats.org/markup-compatibility/2006">
              <mc:Choice xmlns:v="urn:schemas-microsoft-com:vml" Requires="v">
                <p:oleObj spid="_x0000_s149507" name="Visio" r:id="rId4" imgW="11361001" imgH="9247115" progId="Visio.Drawing.11">
                  <p:embed/>
                </p:oleObj>
              </mc:Choice>
              <mc:Fallback>
                <p:oleObj name="Visio" r:id="rId4" imgW="11361001" imgH="9247115" progId="Visio.Drawing.11">
                  <p:embed/>
                  <p:pic>
                    <p:nvPicPr>
                      <p:cNvPr id="0" name=""/>
                      <p:cNvPicPr>
                        <a:picLocks noChangeAspect="1" noChangeArrowheads="1"/>
                      </p:cNvPicPr>
                      <p:nvPr/>
                    </p:nvPicPr>
                    <p:blipFill>
                      <a:blip r:embed="rId5"/>
                      <a:srcRect/>
                      <a:stretch>
                        <a:fillRect/>
                      </a:stretch>
                    </p:blipFill>
                    <p:spPr bwMode="auto">
                      <a:xfrm>
                        <a:off x="1219200" y="1257300"/>
                        <a:ext cx="6223000" cy="5067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537456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20688"/>
            <a:ext cx="7776865" cy="4785395"/>
          </a:xfrm>
        </p:spPr>
        <p:txBody>
          <a:bodyPr/>
          <a:lstStyle/>
          <a:p>
            <a:r>
              <a:rPr lang="zh-CN" altLang="en-US" dirty="0" smtClean="0"/>
              <a:t>综合设计集群</a:t>
            </a:r>
            <a:r>
              <a:rPr lang="zh-CN" altLang="en-US" dirty="0"/>
              <a:t>情况</a:t>
            </a:r>
            <a:r>
              <a:rPr lang="zh-CN" altLang="en-US" dirty="0" smtClean="0"/>
              <a:t>下的推荐系统配置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综合设计系统集群配置</a:t>
            </a:r>
            <a:endParaRPr lang="zh-CN" altLang="en-US" sz="3200" kern="0" dirty="0"/>
          </a:p>
        </p:txBody>
      </p:sp>
      <p:graphicFrame>
        <p:nvGraphicFramePr>
          <p:cNvPr id="2" name="表格 1"/>
          <p:cNvGraphicFramePr>
            <a:graphicFrameLocks noGrp="1"/>
          </p:cNvGraphicFramePr>
          <p:nvPr>
            <p:extLst>
              <p:ext uri="{D42A27DB-BD31-4B8C-83A1-F6EECF244321}">
                <p14:modId xmlns:p14="http://schemas.microsoft.com/office/powerpoint/2010/main" val="1283366058"/>
              </p:ext>
            </p:extLst>
          </p:nvPr>
        </p:nvGraphicFramePr>
        <p:xfrm>
          <a:off x="755576" y="1412776"/>
          <a:ext cx="7488832" cy="4877191"/>
        </p:xfrm>
        <a:graphic>
          <a:graphicData uri="http://schemas.openxmlformats.org/drawingml/2006/table">
            <a:tbl>
              <a:tblPr firstRow="1" firstCol="1" bandRow="1">
                <a:tableStyleId>{5C22544A-7EE6-4342-B048-85BDC9FD1C3A}</a:tableStyleId>
              </a:tblPr>
              <a:tblGrid>
                <a:gridCol w="2147216"/>
                <a:gridCol w="1596651"/>
                <a:gridCol w="1871933"/>
                <a:gridCol w="1873032"/>
              </a:tblGrid>
              <a:tr h="247069">
                <a:tc>
                  <a:txBody>
                    <a:bodyPr/>
                    <a:lstStyle/>
                    <a:p>
                      <a:pPr algn="ctr">
                        <a:spcAft>
                          <a:spcPts val="0"/>
                        </a:spcAft>
                      </a:pP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543508">
                <a:tc>
                  <a:txBody>
                    <a:bodyPr/>
                    <a:lstStyle/>
                    <a:p>
                      <a:pPr algn="just">
                        <a:spcAft>
                          <a:spcPts val="0"/>
                        </a:spcAft>
                      </a:pPr>
                      <a:r>
                        <a:rPr lang="en-US" altLang="zh-CN" sz="1200" kern="100" dirty="0" smtClean="0">
                          <a:effectLst/>
                          <a:latin typeface="Calibri"/>
                          <a:ea typeface="宋体"/>
                          <a:cs typeface="Times New Roman"/>
                        </a:rPr>
                        <a:t>WEB</a:t>
                      </a:r>
                      <a:r>
                        <a:rPr lang="zh-CN" altLang="en-US" sz="1200" kern="100" dirty="0" smtClean="0">
                          <a:effectLst/>
                          <a:latin typeface="Calibri"/>
                          <a:ea typeface="宋体"/>
                          <a:cs typeface="Times New Roman"/>
                        </a:rPr>
                        <a:t>服务器</a:t>
                      </a:r>
                      <a:endParaRPr lang="en-US" altLang="zh-CN" sz="12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200" dirty="0" smtClean="0">
                          <a:effectLst/>
                          <a:latin typeface="Calibri"/>
                          <a:ea typeface="宋体"/>
                          <a:cs typeface="Times New Roman"/>
                        </a:rPr>
                        <a:t>（</a:t>
                      </a:r>
                      <a:r>
                        <a:rPr lang="en-US" altLang="zh-CN" sz="1200" dirty="0" smtClean="0">
                          <a:effectLst/>
                          <a:latin typeface="Calibri"/>
                          <a:ea typeface="宋体"/>
                          <a:cs typeface="Times New Roman"/>
                        </a:rPr>
                        <a:t>2</a:t>
                      </a:r>
                      <a:r>
                        <a:rPr lang="zh-CN" altLang="en-US" sz="1200" dirty="0" smtClean="0">
                          <a:effectLst/>
                          <a:latin typeface="Calibri"/>
                          <a:ea typeface="宋体"/>
                          <a:cs typeface="Times New Roman"/>
                        </a:rPr>
                        <a:t>节点）</a:t>
                      </a:r>
                      <a:endParaRPr lang="zh-CN" altLang="zh-CN" sz="1200" kern="100" dirty="0" smtClean="0">
                        <a:effectLst/>
                        <a:latin typeface="Calibri"/>
                        <a:ea typeface="宋体"/>
                        <a:cs typeface="Times New Roman"/>
                      </a:endParaRPr>
                    </a:p>
                  </a:txBody>
                  <a:tcPr marL="68580" marR="68580" marT="0" marB="0"/>
                </a:tc>
                <a:tc>
                  <a:txBody>
                    <a:bodyPr/>
                    <a:lstStyle/>
                    <a:p>
                      <a:pPr algn="just">
                        <a:spcAft>
                          <a:spcPts val="0"/>
                        </a:spcAft>
                      </a:pPr>
                      <a:endParaRPr lang="en-US" altLang="zh-CN" sz="1200" kern="100" dirty="0" smtClean="0">
                        <a:effectLst/>
                        <a:latin typeface="Calibri"/>
                        <a:ea typeface="宋体"/>
                        <a:cs typeface="Times New Roman"/>
                      </a:endParaRPr>
                    </a:p>
                    <a:p>
                      <a:pPr algn="just">
                        <a:spcAft>
                          <a:spcPts val="0"/>
                        </a:spcAft>
                      </a:pPr>
                      <a:r>
                        <a:rPr lang="en-US" altLang="zh-CN" sz="1200" kern="100" dirty="0" smtClean="0">
                          <a:effectLst/>
                          <a:latin typeface="Calibri"/>
                          <a:ea typeface="宋体"/>
                          <a:cs typeface="Times New Roman"/>
                        </a:rPr>
                        <a:t>CACHE SERVICE</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a:effectLst/>
                        </a:rPr>
                        <a:t>CPU</a:t>
                      </a:r>
                      <a:r>
                        <a:rPr lang="zh-CN" sz="1200" kern="100" dirty="0" smtClean="0">
                          <a:effectLst/>
                        </a:rPr>
                        <a:t>：</a:t>
                      </a:r>
                      <a:r>
                        <a:rPr lang="en-US" altLang="zh-CN" sz="1200" kern="100" dirty="0" smtClean="0">
                          <a:effectLst/>
                        </a:rPr>
                        <a:t>4</a:t>
                      </a:r>
                      <a:r>
                        <a:rPr lang="zh-CN" sz="1200" kern="100" dirty="0" smtClean="0">
                          <a:effectLst/>
                        </a:rPr>
                        <a:t>核</a:t>
                      </a:r>
                      <a:endParaRPr lang="zh-CN" sz="1200" kern="100" dirty="0">
                        <a:effectLst/>
                      </a:endParaRPr>
                    </a:p>
                    <a:p>
                      <a:pPr algn="just">
                        <a:spcAft>
                          <a:spcPts val="0"/>
                        </a:spcAft>
                      </a:pPr>
                      <a:r>
                        <a:rPr lang="zh-CN" sz="1200" kern="100" dirty="0">
                          <a:effectLst/>
                        </a:rPr>
                        <a:t>内存</a:t>
                      </a:r>
                      <a:r>
                        <a:rPr lang="zh-CN" sz="1200" kern="100" dirty="0" smtClean="0">
                          <a:effectLst/>
                        </a:rPr>
                        <a:t>：</a:t>
                      </a:r>
                      <a:r>
                        <a:rPr lang="en-US" altLang="zh-CN" sz="1200" kern="100" dirty="0" smtClean="0">
                          <a:effectLst/>
                        </a:rPr>
                        <a:t>32</a:t>
                      </a:r>
                      <a:r>
                        <a:rPr lang="en-US" sz="1200" kern="100" dirty="0" smtClean="0">
                          <a:effectLst/>
                        </a:rPr>
                        <a:t>G</a:t>
                      </a:r>
                      <a:endParaRPr lang="zh-CN" sz="1200" kern="100" dirty="0">
                        <a:effectLst/>
                      </a:endParaRPr>
                    </a:p>
                    <a:p>
                      <a:pPr algn="just">
                        <a:spcAft>
                          <a:spcPts val="0"/>
                        </a:spcAft>
                      </a:pPr>
                      <a:r>
                        <a:rPr lang="zh-CN" sz="1200" kern="100" dirty="0">
                          <a:effectLst/>
                        </a:rPr>
                        <a:t>硬盘</a:t>
                      </a:r>
                      <a:r>
                        <a:rPr 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505548">
                <a:tc>
                  <a:txBody>
                    <a:bodyPr/>
                    <a:lstStyle/>
                    <a:p>
                      <a:pPr algn="just">
                        <a:spcAft>
                          <a:spcPts val="0"/>
                        </a:spcAft>
                      </a:pPr>
                      <a:r>
                        <a:rPr lang="zh-CN" altLang="zh-CN" sz="1200" dirty="0" smtClean="0">
                          <a:effectLst/>
                          <a:latin typeface="Calibri"/>
                          <a:ea typeface="宋体"/>
                          <a:cs typeface="Times New Roman"/>
                        </a:rPr>
                        <a:t>应用</a:t>
                      </a:r>
                      <a:r>
                        <a:rPr lang="zh-CN" altLang="en-US" sz="1200" dirty="0" smtClean="0">
                          <a:effectLst/>
                          <a:latin typeface="Calibri"/>
                          <a:ea typeface="宋体"/>
                          <a:cs typeface="Times New Roman"/>
                        </a:rPr>
                        <a:t>服务器</a:t>
                      </a:r>
                      <a:endParaRPr lang="en-US" altLang="zh-CN" sz="1200" dirty="0" smtClean="0">
                        <a:effectLst/>
                        <a:latin typeface="Calibri"/>
                        <a:ea typeface="宋体"/>
                        <a:cs typeface="Times New Roman"/>
                      </a:endParaRPr>
                    </a:p>
                    <a:p>
                      <a:pPr algn="just">
                        <a:spcAft>
                          <a:spcPts val="0"/>
                        </a:spcAft>
                      </a:pPr>
                      <a:r>
                        <a:rPr lang="zh-CN" altLang="en-US" sz="1200" dirty="0" smtClean="0">
                          <a:effectLst/>
                          <a:latin typeface="Calibri"/>
                          <a:ea typeface="宋体"/>
                          <a:cs typeface="Times New Roman"/>
                        </a:rPr>
                        <a:t>（</a:t>
                      </a:r>
                      <a:r>
                        <a:rPr lang="en-US" altLang="zh-CN" sz="1200" dirty="0" smtClean="0">
                          <a:effectLst/>
                          <a:latin typeface="Calibri"/>
                          <a:ea typeface="宋体"/>
                          <a:cs typeface="Times New Roman"/>
                        </a:rPr>
                        <a:t>2</a:t>
                      </a:r>
                      <a:r>
                        <a:rPr lang="zh-CN" altLang="en-US" sz="1200" dirty="0" smtClean="0">
                          <a:effectLst/>
                          <a:latin typeface="Calibri"/>
                          <a:ea typeface="宋体"/>
                          <a:cs typeface="Times New Roman"/>
                        </a:rPr>
                        <a:t>节点）</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zh-CN" sz="1200" kern="1200" dirty="0" smtClean="0">
                          <a:solidFill>
                            <a:schemeClr val="dk1"/>
                          </a:solidFill>
                          <a:effectLst/>
                          <a:latin typeface="+mn-lt"/>
                          <a:ea typeface="+mn-ea"/>
                          <a:cs typeface="+mn-cs"/>
                        </a:rPr>
                        <a:t>应用</a:t>
                      </a:r>
                      <a:r>
                        <a:rPr lang="zh-CN" altLang="en-US" sz="1200" kern="1200" dirty="0" smtClean="0">
                          <a:solidFill>
                            <a:schemeClr val="dk1"/>
                          </a:solidFill>
                          <a:effectLst/>
                          <a:latin typeface="+mn-lt"/>
                          <a:ea typeface="+mn-ea"/>
                          <a:cs typeface="+mn-cs"/>
                        </a:rPr>
                        <a:t>服务</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en-US" altLang="zh-CN" sz="1200" kern="100" dirty="0" smtClean="0">
                          <a:effectLst/>
                        </a:rPr>
                        <a:t>CPU</a:t>
                      </a:r>
                      <a:r>
                        <a:rPr lang="zh-CN" altLang="zh-CN" sz="1200" kern="100" dirty="0" smtClean="0">
                          <a:effectLst/>
                        </a:rPr>
                        <a:t>：</a:t>
                      </a:r>
                      <a:r>
                        <a:rPr lang="en-US" altLang="zh-CN" sz="1200" kern="100" dirty="0" smtClean="0">
                          <a:effectLst/>
                        </a:rPr>
                        <a:t>8</a:t>
                      </a:r>
                      <a:r>
                        <a:rPr lang="zh-CN" altLang="zh-CN" sz="1200" kern="100" dirty="0" smtClean="0">
                          <a:effectLst/>
                        </a:rPr>
                        <a:t>核</a:t>
                      </a:r>
                      <a:endParaRPr lang="zh-CN" altLang="zh-CN" sz="1200" kern="100" dirty="0" smtClean="0">
                        <a:effectLst/>
                      </a:endParaRPr>
                    </a:p>
                    <a:p>
                      <a:pPr algn="just">
                        <a:spcAft>
                          <a:spcPts val="0"/>
                        </a:spcAft>
                      </a:pPr>
                      <a:r>
                        <a:rPr lang="zh-CN" altLang="zh-CN" sz="1200" kern="100" dirty="0" smtClean="0">
                          <a:effectLst/>
                        </a:rPr>
                        <a:t>内存</a:t>
                      </a:r>
                      <a:r>
                        <a:rPr lang="zh-CN" altLang="zh-CN" sz="1200" kern="100" dirty="0" smtClean="0">
                          <a:effectLst/>
                        </a:rPr>
                        <a:t>：</a:t>
                      </a:r>
                      <a:r>
                        <a:rPr lang="en-US" altLang="zh-CN" sz="1200" kern="100" dirty="0" smtClean="0">
                          <a:effectLst/>
                        </a:rPr>
                        <a:t>32G</a:t>
                      </a:r>
                      <a:endParaRPr lang="zh-CN" altLang="zh-CN" sz="1200" kern="100" dirty="0" smtClean="0">
                        <a:effectLst/>
                      </a:endParaRPr>
                    </a:p>
                    <a:p>
                      <a:pPr algn="just">
                        <a:spcAft>
                          <a:spcPts val="0"/>
                        </a:spcAft>
                      </a:pPr>
                      <a:r>
                        <a:rPr lang="zh-CN" altLang="zh-CN" sz="1200" kern="100" dirty="0" smtClean="0">
                          <a:effectLst/>
                        </a:rPr>
                        <a:t>硬盘</a:t>
                      </a:r>
                      <a:r>
                        <a:rPr lang="zh-CN" alt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568741">
                <a:tc>
                  <a:txBody>
                    <a:bodyPr/>
                    <a:lstStyle/>
                    <a:p>
                      <a:pPr algn="just">
                        <a:spcAft>
                          <a:spcPts val="0"/>
                        </a:spcAft>
                      </a:pPr>
                      <a:r>
                        <a:rPr lang="zh-CN" altLang="en-US" sz="1200" kern="100" dirty="0" smtClean="0">
                          <a:effectLst/>
                          <a:latin typeface="Calibri"/>
                          <a:ea typeface="宋体"/>
                          <a:cs typeface="Times New Roman"/>
                        </a:rPr>
                        <a:t>数据库服务器</a:t>
                      </a:r>
                      <a:endParaRPr lang="en-US" altLang="zh-CN" sz="12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200" dirty="0" smtClean="0">
                          <a:effectLst/>
                          <a:latin typeface="Calibri"/>
                          <a:ea typeface="宋体"/>
                          <a:cs typeface="Times New Roman"/>
                        </a:rPr>
                        <a:t>（</a:t>
                      </a:r>
                      <a:r>
                        <a:rPr lang="en-US" altLang="zh-CN" sz="1200" dirty="0" smtClean="0">
                          <a:effectLst/>
                          <a:latin typeface="Calibri"/>
                          <a:ea typeface="宋体"/>
                          <a:cs typeface="Times New Roman"/>
                        </a:rPr>
                        <a:t>2</a:t>
                      </a:r>
                      <a:r>
                        <a:rPr lang="zh-CN" altLang="en-US" sz="1200" dirty="0" smtClean="0">
                          <a:effectLst/>
                          <a:latin typeface="Calibri"/>
                          <a:ea typeface="宋体"/>
                          <a:cs typeface="Times New Roman"/>
                        </a:rPr>
                        <a:t>节点）</a:t>
                      </a:r>
                      <a:endParaRPr lang="zh-CN" altLang="zh-CN" sz="1200" kern="100" dirty="0" smtClean="0">
                        <a:effectLst/>
                        <a:latin typeface="Calibri"/>
                        <a:ea typeface="宋体"/>
                        <a:cs typeface="Times New Roman"/>
                      </a:endParaRPr>
                    </a:p>
                    <a:p>
                      <a:pPr algn="just">
                        <a:spcAft>
                          <a:spcPts val="0"/>
                        </a:spcAft>
                      </a:pP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en-US" sz="1200" kern="1200" dirty="0" smtClean="0">
                          <a:solidFill>
                            <a:schemeClr val="dk1"/>
                          </a:solidFill>
                          <a:effectLst/>
                          <a:latin typeface="+mn-lt"/>
                          <a:ea typeface="+mn-ea"/>
                          <a:cs typeface="+mn-cs"/>
                        </a:rPr>
                        <a:t>数据库</a:t>
                      </a:r>
                      <a:endParaRPr lang="zh-CN" sz="12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altLang="zh-CN" sz="1200" kern="100" dirty="0" smtClean="0">
                          <a:effectLst/>
                        </a:rPr>
                        <a:t>CPU</a:t>
                      </a:r>
                      <a:r>
                        <a:rPr lang="zh-CN" altLang="zh-CN" sz="1200" kern="100" dirty="0" smtClean="0">
                          <a:effectLst/>
                        </a:rPr>
                        <a:t>：</a:t>
                      </a:r>
                      <a:r>
                        <a:rPr lang="en-US" altLang="zh-CN" sz="1200" kern="100" dirty="0" smtClean="0">
                          <a:effectLst/>
                        </a:rPr>
                        <a:t>8</a:t>
                      </a:r>
                      <a:r>
                        <a:rPr lang="zh-CN" altLang="zh-CN" sz="1200" kern="100" dirty="0" smtClean="0">
                          <a:effectLst/>
                        </a:rPr>
                        <a:t>核</a:t>
                      </a:r>
                      <a:endParaRPr lang="zh-CN" altLang="zh-CN" sz="1200" kern="100" dirty="0" smtClean="0">
                        <a:effectLst/>
                      </a:endParaRPr>
                    </a:p>
                    <a:p>
                      <a:pPr algn="just">
                        <a:spcAft>
                          <a:spcPts val="0"/>
                        </a:spcAft>
                      </a:pPr>
                      <a:r>
                        <a:rPr lang="zh-CN" altLang="zh-CN" sz="1200" kern="100" dirty="0" smtClean="0">
                          <a:effectLst/>
                        </a:rPr>
                        <a:t>内存</a:t>
                      </a:r>
                      <a:r>
                        <a:rPr lang="zh-CN" altLang="zh-CN" sz="1200" kern="100" dirty="0" smtClean="0">
                          <a:effectLst/>
                        </a:rPr>
                        <a:t>：</a:t>
                      </a:r>
                      <a:r>
                        <a:rPr lang="en-US" altLang="zh-CN" sz="1200" kern="100" dirty="0" smtClean="0">
                          <a:effectLst/>
                        </a:rPr>
                        <a:t>32G</a:t>
                      </a:r>
                      <a:endParaRPr lang="zh-CN" altLang="zh-CN" sz="1200" kern="100" dirty="0" smtClean="0">
                        <a:effectLst/>
                      </a:endParaRPr>
                    </a:p>
                    <a:p>
                      <a:pPr algn="just">
                        <a:spcAft>
                          <a:spcPts val="0"/>
                        </a:spcAft>
                      </a:pPr>
                      <a:r>
                        <a:rPr lang="zh-CN" altLang="zh-CN" sz="1200" kern="100" dirty="0" smtClean="0">
                          <a:effectLst/>
                        </a:rPr>
                        <a:t>硬盘</a:t>
                      </a:r>
                      <a:r>
                        <a:rPr lang="zh-CN" alt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568741">
                <a:tc>
                  <a:txBody>
                    <a:bodyPr/>
                    <a:lstStyle/>
                    <a:p>
                      <a:pPr algn="just">
                        <a:spcAft>
                          <a:spcPts val="0"/>
                        </a:spcAft>
                      </a:pPr>
                      <a:r>
                        <a:rPr lang="zh-CN" altLang="en-US" sz="1200" kern="100" dirty="0" smtClean="0">
                          <a:effectLst/>
                          <a:latin typeface="Calibri"/>
                          <a:ea typeface="宋体"/>
                          <a:cs typeface="Times New Roman"/>
                        </a:rPr>
                        <a:t>文件服务器</a:t>
                      </a:r>
                      <a:endParaRPr lang="en-US" altLang="zh-CN" sz="12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200" dirty="0" smtClean="0">
                          <a:effectLst/>
                          <a:latin typeface="Calibri"/>
                          <a:ea typeface="宋体"/>
                          <a:cs typeface="Times New Roman"/>
                        </a:rPr>
                        <a:t>（</a:t>
                      </a:r>
                      <a:r>
                        <a:rPr lang="en-US" altLang="zh-CN" sz="1200" dirty="0" smtClean="0">
                          <a:effectLst/>
                          <a:latin typeface="Calibri"/>
                          <a:ea typeface="宋体"/>
                          <a:cs typeface="Times New Roman"/>
                        </a:rPr>
                        <a:t>4</a:t>
                      </a:r>
                      <a:r>
                        <a:rPr lang="zh-CN" altLang="en-US" sz="1200" dirty="0" smtClean="0">
                          <a:effectLst/>
                          <a:latin typeface="Calibri"/>
                          <a:ea typeface="宋体"/>
                          <a:cs typeface="Times New Roman"/>
                        </a:rPr>
                        <a:t>节点）</a:t>
                      </a:r>
                      <a:endParaRPr lang="zh-CN" altLang="zh-CN" sz="1200" kern="100" dirty="0" smtClean="0">
                        <a:effectLst/>
                        <a:latin typeface="Calibri"/>
                        <a:ea typeface="宋体"/>
                        <a:cs typeface="Times New Roman"/>
                      </a:endParaRPr>
                    </a:p>
                    <a:p>
                      <a:pPr algn="just">
                        <a:spcAft>
                          <a:spcPts val="0"/>
                        </a:spcAft>
                      </a:pP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en-US" sz="1200" kern="1200" dirty="0" smtClean="0">
                          <a:solidFill>
                            <a:schemeClr val="dk1"/>
                          </a:solidFill>
                          <a:effectLst/>
                          <a:latin typeface="+mn-lt"/>
                          <a:ea typeface="+mn-ea"/>
                          <a:cs typeface="+mn-cs"/>
                        </a:rPr>
                        <a:t>文件服务</a:t>
                      </a:r>
                      <a:endParaRPr lang="zh-CN" sz="12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200" kern="100" dirty="0">
                          <a:effectLst/>
                        </a:rPr>
                        <a:t>CPU</a:t>
                      </a:r>
                      <a:r>
                        <a:rPr lang="zh-CN" sz="1200" kern="100" dirty="0" smtClean="0">
                          <a:effectLst/>
                        </a:rPr>
                        <a:t>：</a:t>
                      </a:r>
                      <a:r>
                        <a:rPr lang="en-US" altLang="zh-CN" sz="1200" kern="100" dirty="0" smtClean="0">
                          <a:effectLst/>
                        </a:rPr>
                        <a:t>8</a:t>
                      </a:r>
                      <a:r>
                        <a:rPr lang="zh-CN" sz="1200" kern="100" dirty="0" smtClean="0">
                          <a:effectLst/>
                        </a:rPr>
                        <a:t>核</a:t>
                      </a:r>
                      <a:endParaRPr lang="zh-CN" sz="1200" kern="100" dirty="0">
                        <a:effectLst/>
                      </a:endParaRPr>
                    </a:p>
                    <a:p>
                      <a:pPr algn="just">
                        <a:spcAft>
                          <a:spcPts val="0"/>
                        </a:spcAft>
                      </a:pPr>
                      <a:r>
                        <a:rPr lang="zh-CN" sz="1200" kern="100" dirty="0">
                          <a:effectLst/>
                        </a:rPr>
                        <a:t>内存</a:t>
                      </a:r>
                      <a:r>
                        <a:rPr lang="zh-CN" sz="1200" kern="100" dirty="0" smtClean="0">
                          <a:effectLst/>
                        </a:rPr>
                        <a:t>：</a:t>
                      </a:r>
                      <a:r>
                        <a:rPr lang="en-US" altLang="zh-CN" sz="1200" kern="100" dirty="0" smtClean="0">
                          <a:effectLst/>
                        </a:rPr>
                        <a:t>32</a:t>
                      </a:r>
                      <a:r>
                        <a:rPr lang="en-US" sz="1200" kern="100" dirty="0" smtClean="0">
                          <a:effectLst/>
                        </a:rPr>
                        <a:t>G</a:t>
                      </a:r>
                      <a:endParaRPr lang="zh-CN" sz="1200" kern="100" dirty="0">
                        <a:effectLst/>
                      </a:endParaRPr>
                    </a:p>
                    <a:p>
                      <a:pPr algn="just">
                        <a:spcAft>
                          <a:spcPts val="0"/>
                        </a:spcAft>
                      </a:pPr>
                      <a:r>
                        <a:rPr lang="zh-CN" sz="1200" kern="100" dirty="0">
                          <a:effectLst/>
                        </a:rPr>
                        <a:t>硬盘</a:t>
                      </a:r>
                      <a:r>
                        <a:rPr 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568741">
                <a:tc>
                  <a:txBody>
                    <a:bodyPr/>
                    <a:lstStyle/>
                    <a:p>
                      <a:pPr algn="just">
                        <a:spcAft>
                          <a:spcPts val="0"/>
                        </a:spcAft>
                      </a:pPr>
                      <a:r>
                        <a:rPr lang="zh-CN" altLang="en-US" sz="1200" kern="100" dirty="0" smtClean="0">
                          <a:effectLst/>
                          <a:latin typeface="Calibri"/>
                          <a:ea typeface="宋体"/>
                          <a:cs typeface="Times New Roman"/>
                        </a:rPr>
                        <a:t>远程服务器</a:t>
                      </a:r>
                      <a:endParaRPr lang="en-US" altLang="zh-CN" sz="12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200" dirty="0" smtClean="0">
                          <a:effectLst/>
                          <a:latin typeface="Calibri"/>
                          <a:ea typeface="宋体"/>
                          <a:cs typeface="Times New Roman"/>
                        </a:rPr>
                        <a:t>（</a:t>
                      </a:r>
                      <a:r>
                        <a:rPr lang="en-US" altLang="zh-CN" sz="1200" dirty="0" smtClean="0">
                          <a:effectLst/>
                          <a:latin typeface="Calibri"/>
                          <a:ea typeface="宋体"/>
                          <a:cs typeface="Times New Roman"/>
                        </a:rPr>
                        <a:t>1-3</a:t>
                      </a:r>
                      <a:r>
                        <a:rPr lang="zh-CN" altLang="en-US" sz="1200" dirty="0" smtClean="0">
                          <a:effectLst/>
                          <a:latin typeface="Calibri"/>
                          <a:ea typeface="宋体"/>
                          <a:cs typeface="Times New Roman"/>
                        </a:rPr>
                        <a:t>节点）</a:t>
                      </a:r>
                      <a:endParaRPr lang="zh-CN" altLang="zh-CN" sz="1200" kern="100" dirty="0" smtClean="0">
                        <a:effectLst/>
                        <a:latin typeface="Calibri"/>
                        <a:ea typeface="宋体"/>
                        <a:cs typeface="Times New Roman"/>
                      </a:endParaRPr>
                    </a:p>
                    <a:p>
                      <a:pPr algn="just">
                        <a:spcAft>
                          <a:spcPts val="0"/>
                        </a:spcAft>
                      </a:pP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en-US" sz="1200" kern="1200" dirty="0" smtClean="0">
                          <a:solidFill>
                            <a:schemeClr val="dk1"/>
                          </a:solidFill>
                          <a:effectLst/>
                          <a:latin typeface="+mn-lt"/>
                          <a:ea typeface="+mn-ea"/>
                          <a:cs typeface="+mn-cs"/>
                        </a:rPr>
                        <a:t>远程组件</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a:effectLst/>
                        </a:rPr>
                        <a:t>CPU</a:t>
                      </a:r>
                      <a:r>
                        <a:rPr lang="zh-CN" sz="1200" kern="100" dirty="0" smtClean="0">
                          <a:effectLst/>
                        </a:rPr>
                        <a:t>：</a:t>
                      </a:r>
                      <a:r>
                        <a:rPr lang="en-US" altLang="zh-CN" sz="1200" kern="100" dirty="0" smtClean="0">
                          <a:effectLst/>
                        </a:rPr>
                        <a:t>4</a:t>
                      </a:r>
                      <a:r>
                        <a:rPr lang="zh-CN" sz="1200" kern="100" dirty="0" smtClean="0">
                          <a:effectLst/>
                        </a:rPr>
                        <a:t>核</a:t>
                      </a:r>
                      <a:endParaRPr lang="zh-CN" sz="1200" kern="100" dirty="0">
                        <a:effectLst/>
                      </a:endParaRPr>
                    </a:p>
                    <a:p>
                      <a:pPr algn="just">
                        <a:spcAft>
                          <a:spcPts val="0"/>
                        </a:spcAft>
                      </a:pPr>
                      <a:r>
                        <a:rPr lang="zh-CN" sz="1200" kern="100" dirty="0">
                          <a:effectLst/>
                        </a:rPr>
                        <a:t>内存</a:t>
                      </a:r>
                      <a:r>
                        <a:rPr lang="zh-CN" sz="1200" kern="100" dirty="0" smtClean="0">
                          <a:effectLst/>
                        </a:rPr>
                        <a:t>：</a:t>
                      </a:r>
                      <a:r>
                        <a:rPr lang="en-US" altLang="zh-CN" sz="1200" kern="100" dirty="0" smtClean="0">
                          <a:effectLst/>
                        </a:rPr>
                        <a:t>8</a:t>
                      </a:r>
                      <a:r>
                        <a:rPr lang="en-US" sz="1200" kern="100" dirty="0" smtClean="0">
                          <a:effectLst/>
                        </a:rPr>
                        <a:t>G</a:t>
                      </a:r>
                      <a:endParaRPr lang="zh-CN" sz="1200" kern="100" dirty="0">
                        <a:effectLst/>
                      </a:endParaRPr>
                    </a:p>
                    <a:p>
                      <a:pPr algn="just">
                        <a:spcAft>
                          <a:spcPts val="0"/>
                        </a:spcAft>
                      </a:pPr>
                      <a:r>
                        <a:rPr lang="zh-CN" sz="1200" kern="100" dirty="0">
                          <a:effectLst/>
                        </a:rPr>
                        <a:t>硬盘</a:t>
                      </a:r>
                      <a:r>
                        <a:rPr 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568741">
                <a:tc>
                  <a:txBody>
                    <a:bodyPr/>
                    <a:lstStyle/>
                    <a:p>
                      <a:pPr algn="just">
                        <a:spcAft>
                          <a:spcPts val="0"/>
                        </a:spcAft>
                      </a:pPr>
                      <a:r>
                        <a:rPr lang="zh-CN" altLang="en-US" sz="1200" b="1" kern="100" dirty="0" smtClean="0">
                          <a:effectLst/>
                          <a:latin typeface="Calibri"/>
                          <a:ea typeface="宋体"/>
                          <a:cs typeface="Times New Roman"/>
                        </a:rPr>
                        <a:t>缓存、消息服务器</a:t>
                      </a:r>
                      <a:endParaRPr lang="en-US" altLang="zh-CN" sz="1200" b="1"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200" dirty="0" smtClean="0">
                          <a:effectLst/>
                          <a:latin typeface="Calibri"/>
                          <a:ea typeface="宋体"/>
                          <a:cs typeface="Times New Roman"/>
                        </a:rPr>
                        <a:t>（</a:t>
                      </a:r>
                      <a:r>
                        <a:rPr lang="en-US" altLang="zh-CN" sz="1200" dirty="0" smtClean="0">
                          <a:effectLst/>
                          <a:latin typeface="Calibri"/>
                          <a:ea typeface="宋体"/>
                          <a:cs typeface="Times New Roman"/>
                        </a:rPr>
                        <a:t>1</a:t>
                      </a:r>
                      <a:r>
                        <a:rPr lang="zh-CN" altLang="en-US" sz="1200" dirty="0" smtClean="0">
                          <a:effectLst/>
                          <a:latin typeface="Calibri"/>
                          <a:ea typeface="宋体"/>
                          <a:cs typeface="Times New Roman"/>
                        </a:rPr>
                        <a:t>节点）</a:t>
                      </a:r>
                      <a:endParaRPr lang="zh-CN" altLang="zh-CN" sz="1200" kern="100" dirty="0" smtClean="0">
                        <a:effectLst/>
                        <a:latin typeface="Calibri"/>
                        <a:ea typeface="宋体"/>
                        <a:cs typeface="Times New Roman"/>
                      </a:endParaRPr>
                    </a:p>
                    <a:p>
                      <a:pPr algn="just">
                        <a:spcAft>
                          <a:spcPts val="0"/>
                        </a:spcAft>
                      </a:pPr>
                      <a:endParaRPr lang="zh-CN" sz="1200" b="1" kern="100" dirty="0">
                        <a:effectLst/>
                        <a:latin typeface="Calibri"/>
                        <a:ea typeface="宋体"/>
                        <a:cs typeface="Times New Roman"/>
                      </a:endParaRPr>
                    </a:p>
                  </a:txBody>
                  <a:tcPr marL="68580" marR="68580" marT="0" marB="0"/>
                </a:tc>
                <a:tc>
                  <a:txBody>
                    <a:bodyPr/>
                    <a:lstStyle/>
                    <a:p>
                      <a:pPr algn="just">
                        <a:spcAft>
                          <a:spcPts val="0"/>
                        </a:spcAft>
                      </a:pPr>
                      <a:r>
                        <a:rPr lang="zh-CN" altLang="en-US" sz="1200" kern="1200" dirty="0" smtClean="0">
                          <a:solidFill>
                            <a:schemeClr val="dk1"/>
                          </a:solidFill>
                          <a:effectLst/>
                          <a:latin typeface="+mn-lt"/>
                          <a:ea typeface="+mn-ea"/>
                          <a:cs typeface="+mn-cs"/>
                        </a:rPr>
                        <a:t>缓存服务、</a:t>
                      </a:r>
                      <a:endParaRPr lang="en-US" altLang="zh-CN" sz="1200" kern="1200" dirty="0" smtClean="0">
                        <a:solidFill>
                          <a:schemeClr val="dk1"/>
                        </a:solidFill>
                        <a:effectLst/>
                        <a:latin typeface="+mn-lt"/>
                        <a:ea typeface="+mn-ea"/>
                        <a:cs typeface="+mn-cs"/>
                      </a:endParaRPr>
                    </a:p>
                    <a:p>
                      <a:pPr algn="just">
                        <a:spcAft>
                          <a:spcPts val="0"/>
                        </a:spcAft>
                      </a:pPr>
                      <a:r>
                        <a:rPr lang="zh-CN" altLang="en-US" sz="1200" kern="1200" dirty="0" smtClean="0">
                          <a:solidFill>
                            <a:schemeClr val="dk1"/>
                          </a:solidFill>
                          <a:effectLst/>
                          <a:latin typeface="+mn-lt"/>
                          <a:ea typeface="+mn-ea"/>
                          <a:cs typeface="+mn-cs"/>
                        </a:rPr>
                        <a:t>消息服务</a:t>
                      </a:r>
                      <a:endParaRPr lang="zh-CN" sz="12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200" kern="100" dirty="0">
                          <a:effectLst/>
                        </a:rPr>
                        <a:t>CPU</a:t>
                      </a:r>
                      <a:r>
                        <a:rPr lang="zh-CN" sz="1200" kern="100" dirty="0" smtClean="0">
                          <a:effectLst/>
                        </a:rPr>
                        <a:t>：</a:t>
                      </a:r>
                      <a:r>
                        <a:rPr lang="en-US" altLang="zh-CN" sz="1200" kern="100" dirty="0" smtClean="0">
                          <a:effectLst/>
                        </a:rPr>
                        <a:t>8</a:t>
                      </a:r>
                      <a:r>
                        <a:rPr lang="zh-CN" sz="1200" kern="100" dirty="0" smtClean="0">
                          <a:effectLst/>
                        </a:rPr>
                        <a:t>核</a:t>
                      </a:r>
                      <a:endParaRPr lang="zh-CN" sz="1200" kern="100" dirty="0">
                        <a:effectLst/>
                      </a:endParaRPr>
                    </a:p>
                    <a:p>
                      <a:pPr algn="just">
                        <a:spcAft>
                          <a:spcPts val="0"/>
                        </a:spcAft>
                      </a:pPr>
                      <a:r>
                        <a:rPr lang="zh-CN" sz="1200" kern="100" dirty="0">
                          <a:effectLst/>
                        </a:rPr>
                        <a:t>内存</a:t>
                      </a:r>
                      <a:r>
                        <a:rPr lang="zh-CN" sz="1200" kern="100" dirty="0" smtClean="0">
                          <a:effectLst/>
                        </a:rPr>
                        <a:t>：</a:t>
                      </a:r>
                      <a:r>
                        <a:rPr lang="en-US" altLang="zh-CN" sz="1200" kern="100" dirty="0" smtClean="0">
                          <a:effectLst/>
                        </a:rPr>
                        <a:t>16</a:t>
                      </a:r>
                      <a:r>
                        <a:rPr lang="en-US" sz="1200" kern="100" dirty="0" smtClean="0">
                          <a:effectLst/>
                        </a:rPr>
                        <a:t>G</a:t>
                      </a:r>
                      <a:endParaRPr lang="zh-CN" sz="1200" kern="100" dirty="0">
                        <a:effectLst/>
                      </a:endParaRPr>
                    </a:p>
                    <a:p>
                      <a:pPr algn="just">
                        <a:spcAft>
                          <a:spcPts val="0"/>
                        </a:spcAft>
                      </a:pPr>
                      <a:r>
                        <a:rPr lang="zh-CN" sz="1200" kern="100" dirty="0">
                          <a:effectLst/>
                        </a:rPr>
                        <a:t>硬盘</a:t>
                      </a:r>
                      <a:r>
                        <a:rPr 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sz="1200" kern="100" dirty="0" err="1">
                          <a:effectLst/>
                        </a:rPr>
                        <a:t>RedHat</a:t>
                      </a:r>
                      <a:r>
                        <a:rPr lang="en-US" sz="1200" kern="100" dirty="0">
                          <a:effectLst/>
                        </a:rPr>
                        <a:t> Enterprise Linux5.8 (64bit)</a:t>
                      </a:r>
                      <a:endParaRPr lang="zh-CN" sz="1200" kern="100" dirty="0">
                        <a:effectLst/>
                        <a:latin typeface="Calibri"/>
                        <a:ea typeface="宋体"/>
                        <a:cs typeface="Times New Roman"/>
                      </a:endParaRPr>
                    </a:p>
                  </a:txBody>
                  <a:tcPr marL="68580" marR="68580" marT="0" marB="0"/>
                </a:tc>
              </a:tr>
              <a:tr h="654563">
                <a:tc>
                  <a:txBody>
                    <a:bodyPr/>
                    <a:lstStyle/>
                    <a:p>
                      <a:pPr algn="just">
                        <a:spcAft>
                          <a:spcPts val="0"/>
                        </a:spcAft>
                      </a:pPr>
                      <a:r>
                        <a:rPr lang="zh-CN" altLang="en-US" sz="1200" kern="100" dirty="0" smtClean="0">
                          <a:effectLst/>
                          <a:latin typeface="Calibri"/>
                          <a:ea typeface="宋体"/>
                          <a:cs typeface="Times New Roman"/>
                        </a:rPr>
                        <a:t>计算节点（</a:t>
                      </a:r>
                      <a:r>
                        <a:rPr lang="en-US" altLang="zh-CN" sz="1200" kern="100" dirty="0" smtClean="0">
                          <a:effectLst/>
                          <a:latin typeface="Calibri"/>
                          <a:ea typeface="宋体"/>
                          <a:cs typeface="Times New Roman"/>
                        </a:rPr>
                        <a:t>4-12</a:t>
                      </a:r>
                      <a:r>
                        <a:rPr lang="zh-CN" altLang="en-US" sz="1200" kern="100" dirty="0" smtClean="0">
                          <a:effectLst/>
                          <a:latin typeface="Calibri"/>
                          <a:ea typeface="宋体"/>
                          <a:cs typeface="Times New Roman"/>
                        </a:rPr>
                        <a:t>节点）</a:t>
                      </a:r>
                      <a:endParaRPr lang="zh-CN" sz="1200" kern="100" dirty="0">
                        <a:effectLst/>
                        <a:latin typeface="Calibri"/>
                        <a:ea typeface="宋体"/>
                        <a:cs typeface="Times New Roman"/>
                      </a:endParaRPr>
                    </a:p>
                  </a:txBody>
                  <a:tcPr marL="68580" marR="68580" marT="0" marB="0"/>
                </a:tc>
                <a:tc>
                  <a:txBody>
                    <a:bodyPr/>
                    <a:lstStyle/>
                    <a:p>
                      <a:pPr algn="just">
                        <a:spcAft>
                          <a:spcPts val="0"/>
                        </a:spcAft>
                      </a:pPr>
                      <a:r>
                        <a:rPr lang="zh-CN" altLang="en-US" sz="1200" kern="1200" dirty="0" smtClean="0">
                          <a:solidFill>
                            <a:schemeClr val="dk1"/>
                          </a:solidFill>
                          <a:effectLst/>
                          <a:latin typeface="+mn-lt"/>
                          <a:ea typeface="+mn-ea"/>
                          <a:cs typeface="+mn-cs"/>
                        </a:rPr>
                        <a:t>计算服务</a:t>
                      </a:r>
                      <a:endParaRPr lang="zh-CN" sz="12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altLang="zh-CN" sz="1200" kern="100" dirty="0" smtClean="0">
                          <a:effectLst/>
                        </a:rPr>
                        <a:t>CPU</a:t>
                      </a:r>
                      <a:r>
                        <a:rPr lang="zh-CN" altLang="zh-CN" sz="1200" kern="100" dirty="0" smtClean="0">
                          <a:effectLst/>
                        </a:rPr>
                        <a:t>：</a:t>
                      </a:r>
                      <a:r>
                        <a:rPr lang="en-US" altLang="zh-CN" sz="1200" kern="100" dirty="0" smtClean="0">
                          <a:effectLst/>
                        </a:rPr>
                        <a:t>4</a:t>
                      </a:r>
                      <a:r>
                        <a:rPr lang="zh-CN" altLang="zh-CN" sz="1200" kern="100" dirty="0" smtClean="0">
                          <a:effectLst/>
                        </a:rPr>
                        <a:t>核</a:t>
                      </a:r>
                    </a:p>
                    <a:p>
                      <a:pPr algn="just">
                        <a:spcAft>
                          <a:spcPts val="0"/>
                        </a:spcAft>
                      </a:pPr>
                      <a:r>
                        <a:rPr lang="zh-CN" altLang="zh-CN" sz="1200" kern="100" dirty="0" smtClean="0">
                          <a:effectLst/>
                        </a:rPr>
                        <a:t>内存：</a:t>
                      </a:r>
                      <a:r>
                        <a:rPr lang="en-US" altLang="zh-CN" sz="1200" kern="100" dirty="0" smtClean="0">
                          <a:effectLst/>
                        </a:rPr>
                        <a:t>8G</a:t>
                      </a:r>
                      <a:endParaRPr lang="zh-CN" altLang="zh-CN" sz="1200" kern="100" dirty="0" smtClean="0">
                        <a:effectLst/>
                      </a:endParaRPr>
                    </a:p>
                    <a:p>
                      <a:pPr algn="just">
                        <a:spcAft>
                          <a:spcPts val="0"/>
                        </a:spcAft>
                      </a:pPr>
                      <a:r>
                        <a:rPr lang="zh-CN" altLang="zh-CN" sz="1200" kern="100" dirty="0" smtClean="0">
                          <a:effectLst/>
                        </a:rPr>
                        <a:t>硬盘</a:t>
                      </a:r>
                      <a:r>
                        <a:rPr lang="zh-CN" altLang="zh-CN" sz="1200" kern="100" dirty="0" smtClean="0">
                          <a:effectLst/>
                        </a:rPr>
                        <a:t>：</a:t>
                      </a:r>
                      <a:r>
                        <a:rPr lang="en-US" altLang="zh-CN" sz="1200" kern="100" dirty="0" smtClean="0">
                          <a:effectLst/>
                        </a:rPr>
                        <a:t>500G</a:t>
                      </a:r>
                      <a:endParaRPr lang="zh-CN" altLang="zh-CN" sz="1200" kern="100" dirty="0">
                        <a:effectLst/>
                        <a:latin typeface="Calibri"/>
                        <a:ea typeface="宋体"/>
                        <a:cs typeface="Times New Roman"/>
                      </a:endParaRPr>
                    </a:p>
                  </a:txBody>
                  <a:tcPr marL="68580" marR="68580" marT="0" marB="0"/>
                </a:tc>
                <a:tc>
                  <a:txBody>
                    <a:bodyPr/>
                    <a:lstStyle/>
                    <a:p>
                      <a:pPr algn="just">
                        <a:spcAft>
                          <a:spcPts val="0"/>
                        </a:spcAft>
                      </a:pPr>
                      <a:r>
                        <a:rPr lang="en-US" altLang="zh-CN" sz="1200" kern="100" dirty="0" smtClean="0">
                          <a:effectLst/>
                        </a:rPr>
                        <a:t>Windows-7</a:t>
                      </a:r>
                      <a:r>
                        <a:rPr lang="en-US" altLang="zh-CN" sz="1200" kern="1200" dirty="0" smtClean="0">
                          <a:solidFill>
                            <a:schemeClr val="dk1"/>
                          </a:solidFill>
                          <a:effectLst/>
                          <a:latin typeface="+mn-lt"/>
                          <a:ea typeface="+mn-ea"/>
                          <a:cs typeface="+mn-cs"/>
                        </a:rPr>
                        <a:t>(32bit)&amp;</a:t>
                      </a:r>
                    </a:p>
                    <a:p>
                      <a:pPr marL="0" marR="0" indent="0" algn="just" defTabSz="913410" rtl="0" eaLnBrk="1" fontAlgn="auto" latinLnBrk="0" hangingPunct="1">
                        <a:lnSpc>
                          <a:spcPct val="100000"/>
                        </a:lnSpc>
                        <a:spcBef>
                          <a:spcPts val="0"/>
                        </a:spcBef>
                        <a:spcAft>
                          <a:spcPts val="0"/>
                        </a:spcAft>
                        <a:buClrTx/>
                        <a:buSzTx/>
                        <a:buFontTx/>
                        <a:buNone/>
                        <a:tabLst/>
                        <a:defRPr/>
                      </a:pPr>
                      <a:r>
                        <a:rPr lang="en-US" altLang="zh-CN" sz="1200" kern="100" dirty="0" err="1" smtClean="0">
                          <a:effectLst/>
                        </a:rPr>
                        <a:t>RedHat</a:t>
                      </a:r>
                      <a:r>
                        <a:rPr lang="en-US" altLang="zh-CN" sz="1200" kern="100" dirty="0" smtClean="0">
                          <a:effectLst/>
                        </a:rPr>
                        <a:t> Enterprise Linux5.8 (32bit)</a:t>
                      </a:r>
                      <a:endParaRPr lang="zh-CN" sz="1200" kern="100" dirty="0">
                        <a:effectLst/>
                        <a:latin typeface="Calibri"/>
                        <a:ea typeface="宋体"/>
                        <a:cs typeface="Times New Roman"/>
                      </a:endParaRPr>
                    </a:p>
                  </a:txBody>
                  <a:tcPr marL="68580" marR="68580" marT="0" marB="0"/>
                </a:tc>
              </a:tr>
              <a:tr h="576064">
                <a:tc>
                  <a:txBody>
                    <a:bodyPr/>
                    <a:lstStyle/>
                    <a:p>
                      <a:pPr algn="l">
                        <a:spcAft>
                          <a:spcPts val="0"/>
                        </a:spcAft>
                      </a:pPr>
                      <a:r>
                        <a:rPr lang="zh-CN" altLang="en-US" sz="1200" kern="100" dirty="0" smtClean="0">
                          <a:effectLst/>
                          <a:latin typeface="Calibri"/>
                          <a:ea typeface="宋体"/>
                          <a:cs typeface="Times New Roman"/>
                        </a:rPr>
                        <a:t>综合设计客户端</a:t>
                      </a:r>
                      <a:endParaRPr lang="zh-CN" sz="1200" kern="100" dirty="0">
                        <a:effectLst/>
                        <a:latin typeface="Calibri"/>
                        <a:ea typeface="宋体"/>
                        <a:cs typeface="Times New Roman"/>
                      </a:endParaRPr>
                    </a:p>
                  </a:txBody>
                  <a:tcPr marL="68580" marR="68580" marT="0" marB="0"/>
                </a:tc>
                <a:tc>
                  <a:txBody>
                    <a:bodyPr/>
                    <a:lstStyle/>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dk1"/>
                          </a:solidFill>
                          <a:effectLst/>
                          <a:latin typeface="+mn-lt"/>
                          <a:ea typeface="+mn-ea"/>
                          <a:cs typeface="+mn-cs"/>
                        </a:rPr>
                        <a:t>综合设计客户端</a:t>
                      </a:r>
                      <a:endParaRPr lang="zh-CN" altLang="zh-CN" sz="1200" kern="1200" dirty="0" smtClean="0">
                        <a:solidFill>
                          <a:schemeClr val="dk1"/>
                        </a:solidFill>
                        <a:effectLst/>
                        <a:latin typeface="+mn-lt"/>
                        <a:ea typeface="+mn-ea"/>
                        <a:cs typeface="+mn-cs"/>
                      </a:endParaRPr>
                    </a:p>
                  </a:txBody>
                  <a:tcPr marL="68580" marR="68580" marT="0" marB="0"/>
                </a:tc>
                <a:tc>
                  <a:txBody>
                    <a:bodyPr/>
                    <a:lstStyle/>
                    <a:p>
                      <a:pPr algn="just">
                        <a:spcAft>
                          <a:spcPts val="0"/>
                        </a:spcAft>
                      </a:pPr>
                      <a:r>
                        <a:rPr lang="en-US" altLang="zh-CN" sz="1200" kern="100" dirty="0" smtClean="0">
                          <a:effectLst/>
                        </a:rPr>
                        <a:t>CPU</a:t>
                      </a:r>
                      <a:r>
                        <a:rPr lang="zh-CN" altLang="zh-CN" sz="1200" kern="100" dirty="0" smtClean="0">
                          <a:effectLst/>
                        </a:rPr>
                        <a:t>：</a:t>
                      </a:r>
                      <a:r>
                        <a:rPr lang="en-US" altLang="zh-CN" sz="1200" kern="100" dirty="0" smtClean="0">
                          <a:effectLst/>
                        </a:rPr>
                        <a:t> 4</a:t>
                      </a:r>
                      <a:r>
                        <a:rPr lang="zh-CN" altLang="zh-CN" sz="1200" kern="100" dirty="0" smtClean="0">
                          <a:effectLst/>
                        </a:rPr>
                        <a:t>核</a:t>
                      </a:r>
                    </a:p>
                    <a:p>
                      <a:pPr algn="just">
                        <a:spcAft>
                          <a:spcPts val="0"/>
                        </a:spcAft>
                      </a:pPr>
                      <a:r>
                        <a:rPr lang="zh-CN" altLang="zh-CN" sz="1200" kern="100" dirty="0" smtClean="0">
                          <a:effectLst/>
                        </a:rPr>
                        <a:t>内存：</a:t>
                      </a:r>
                      <a:r>
                        <a:rPr lang="en-US" altLang="zh-CN" sz="1200" kern="100" dirty="0" smtClean="0">
                          <a:effectLst/>
                        </a:rPr>
                        <a:t>8G</a:t>
                      </a:r>
                      <a:endParaRPr lang="zh-CN" altLang="zh-CN" sz="1200" kern="100" dirty="0" smtClean="0">
                        <a:effectLst/>
                      </a:endParaRPr>
                    </a:p>
                    <a:p>
                      <a:pPr algn="just">
                        <a:spcAft>
                          <a:spcPts val="0"/>
                        </a:spcAft>
                      </a:pPr>
                      <a:r>
                        <a:rPr lang="zh-CN" altLang="zh-CN" sz="1200" kern="100" dirty="0" smtClean="0">
                          <a:effectLst/>
                        </a:rPr>
                        <a:t>硬盘：</a:t>
                      </a:r>
                      <a:r>
                        <a:rPr lang="en-US" altLang="zh-CN" sz="1200" kern="100" dirty="0" smtClean="0">
                          <a:effectLst/>
                        </a:rPr>
                        <a:t>500G</a:t>
                      </a:r>
                      <a:endParaRPr lang="zh-CN" altLang="zh-CN" sz="1200" kern="100" dirty="0" smtClean="0">
                        <a:effectLst/>
                        <a:latin typeface="Calibri"/>
                        <a:ea typeface="宋体"/>
                        <a:cs typeface="Times New Roman"/>
                      </a:endParaRPr>
                    </a:p>
                  </a:txBody>
                  <a:tcPr marL="68580" marR="68580" marT="0" marB="0"/>
                </a:tc>
                <a:tc>
                  <a:txBody>
                    <a:bodyPr/>
                    <a:lstStyle/>
                    <a:p>
                      <a:pPr algn="just">
                        <a:spcAft>
                          <a:spcPts val="0"/>
                        </a:spcAft>
                      </a:pPr>
                      <a:r>
                        <a:rPr lang="en-US" altLang="zh-CN" sz="1200" kern="100" dirty="0" smtClean="0">
                          <a:effectLst/>
                        </a:rPr>
                        <a:t>Windows-Xp-Sp3 </a:t>
                      </a:r>
                      <a:r>
                        <a:rPr lang="en-US" altLang="zh-CN" sz="1200" kern="1200" dirty="0" smtClean="0">
                          <a:solidFill>
                            <a:schemeClr val="dk1"/>
                          </a:solidFill>
                          <a:effectLst/>
                          <a:latin typeface="+mn-lt"/>
                          <a:ea typeface="+mn-ea"/>
                          <a:cs typeface="+mn-cs"/>
                        </a:rPr>
                        <a:t>(32bit)</a:t>
                      </a:r>
                      <a:r>
                        <a:rPr lang="zh-CN" altLang="en-US" sz="1200" kern="100" dirty="0" smtClean="0">
                          <a:effectLst/>
                        </a:rPr>
                        <a:t>或</a:t>
                      </a:r>
                      <a:r>
                        <a:rPr lang="en-US" altLang="zh-CN" sz="1200" kern="100" dirty="0" smtClean="0">
                          <a:effectLst/>
                        </a:rPr>
                        <a:t>Windows-7</a:t>
                      </a:r>
                      <a:r>
                        <a:rPr lang="en-US" altLang="zh-CN" sz="1200" kern="1200" dirty="0" smtClean="0">
                          <a:solidFill>
                            <a:schemeClr val="dk1"/>
                          </a:solidFill>
                          <a:effectLst/>
                          <a:latin typeface="+mn-lt"/>
                          <a:ea typeface="+mn-ea"/>
                          <a:cs typeface="+mn-cs"/>
                        </a:rPr>
                        <a:t>(32bit)</a:t>
                      </a:r>
                      <a:endParaRPr lang="zh-CN" altLang="zh-CN" sz="1200" kern="100" dirty="0" smtClean="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155570824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908720"/>
            <a:ext cx="7776865" cy="5688632"/>
          </a:xfrm>
        </p:spPr>
        <p:txBody>
          <a:bodyPr/>
          <a:lstStyle/>
          <a:p>
            <a:r>
              <a:rPr lang="zh-CN" altLang="zh-CN" dirty="0"/>
              <a:t>前端缓存设计方案与资源</a:t>
            </a:r>
            <a:r>
              <a:rPr lang="zh-CN" altLang="zh-CN" dirty="0" smtClean="0"/>
              <a:t>计算</a:t>
            </a:r>
            <a:endParaRPr lang="en-US" altLang="zh-CN" dirty="0" smtClean="0"/>
          </a:p>
          <a:p>
            <a:pPr marL="399618" lvl="1" indent="0">
              <a:buNone/>
            </a:pPr>
            <a:r>
              <a:rPr lang="zh-CN" altLang="zh-CN" sz="1800" dirty="0"/>
              <a:t>前端的页面缓存受业务影响较大，主要适用于稳定业务如根据知识分类、业务主题、业务对象、知识库导航类查询条件稳定的业务场景。对于查询条件或者查询参数经常变化的动态查询情况缓存的命中率不高</a:t>
            </a:r>
            <a:r>
              <a:rPr lang="zh-CN" altLang="zh-CN" sz="1800" dirty="0" smtClean="0"/>
              <a:t>。</a:t>
            </a:r>
            <a:endParaRPr lang="en-US" altLang="zh-CN" sz="1800" dirty="0" smtClean="0"/>
          </a:p>
          <a:p>
            <a:pPr marL="399618" lvl="1" indent="0">
              <a:buNone/>
            </a:pPr>
            <a:endParaRPr lang="zh-CN" altLang="zh-CN" sz="1800" dirty="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系统配置</a:t>
            </a:r>
            <a:r>
              <a:rPr lang="zh-CN" altLang="en-US" sz="3200" kern="0" dirty="0"/>
              <a:t>计算</a:t>
            </a:r>
          </a:p>
        </p:txBody>
      </p:sp>
      <p:graphicFrame>
        <p:nvGraphicFramePr>
          <p:cNvPr id="4" name="表格 3"/>
          <p:cNvGraphicFramePr>
            <a:graphicFrameLocks noGrp="1"/>
          </p:cNvGraphicFramePr>
          <p:nvPr>
            <p:extLst>
              <p:ext uri="{D42A27DB-BD31-4B8C-83A1-F6EECF244321}">
                <p14:modId xmlns:p14="http://schemas.microsoft.com/office/powerpoint/2010/main" val="3723151709"/>
              </p:ext>
            </p:extLst>
          </p:nvPr>
        </p:nvGraphicFramePr>
        <p:xfrm>
          <a:off x="827584" y="2492896"/>
          <a:ext cx="7272807" cy="2429309"/>
        </p:xfrm>
        <a:graphic>
          <a:graphicData uri="http://schemas.openxmlformats.org/drawingml/2006/table">
            <a:tbl>
              <a:tblPr firstRow="1" firstCol="1" bandRow="1">
                <a:tableStyleId>{5C22544A-7EE6-4342-B048-85BDC9FD1C3A}</a:tableStyleId>
              </a:tblPr>
              <a:tblGrid>
                <a:gridCol w="886117"/>
                <a:gridCol w="886117"/>
                <a:gridCol w="1229904"/>
                <a:gridCol w="1309476"/>
                <a:gridCol w="1095479"/>
                <a:gridCol w="985004"/>
                <a:gridCol w="880710"/>
              </a:tblGrid>
              <a:tr h="1035690">
                <a:tc>
                  <a:txBody>
                    <a:bodyPr/>
                    <a:lstStyle/>
                    <a:p>
                      <a:pPr algn="ctr">
                        <a:spcBef>
                          <a:spcPts val="300"/>
                        </a:spcBef>
                        <a:spcAft>
                          <a:spcPts val="300"/>
                        </a:spcAft>
                      </a:pPr>
                      <a:r>
                        <a:rPr lang="zh-CN" sz="1600" kern="100" dirty="0">
                          <a:effectLst/>
                        </a:rPr>
                        <a:t>缓存页面</a:t>
                      </a:r>
                    </a:p>
                    <a:p>
                      <a:pPr algn="ctr">
                        <a:spcBef>
                          <a:spcPts val="300"/>
                        </a:spcBef>
                        <a:spcAft>
                          <a:spcPts val="300"/>
                        </a:spcAft>
                      </a:pPr>
                      <a:r>
                        <a:rPr lang="zh-CN" sz="1600" kern="100" dirty="0">
                          <a:effectLst/>
                        </a:rPr>
                        <a:t>（请求）</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zh-CN" sz="1600" kern="100" dirty="0" smtClean="0">
                          <a:effectLst/>
                        </a:rPr>
                        <a:t>命中率</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zh-CN" sz="1600" kern="100" dirty="0">
                          <a:effectLst/>
                        </a:rPr>
                        <a:t>大小</a:t>
                      </a:r>
                    </a:p>
                    <a:p>
                      <a:pPr algn="ctr">
                        <a:spcBef>
                          <a:spcPts val="300"/>
                        </a:spcBef>
                        <a:spcAft>
                          <a:spcPts val="300"/>
                        </a:spcAft>
                      </a:pPr>
                      <a:r>
                        <a:rPr lang="zh-CN" sz="1600" kern="100" dirty="0">
                          <a:effectLst/>
                        </a:rPr>
                        <a:t>（单条</a:t>
                      </a:r>
                      <a:r>
                        <a:rPr lang="zh-CN" sz="1600" kern="100" dirty="0" smtClean="0">
                          <a:effectLst/>
                        </a:rPr>
                        <a:t>知识</a:t>
                      </a:r>
                      <a:r>
                        <a:rPr lang="en-US" altLang="zh-CN" sz="1600" kern="100" dirty="0" smtClean="0">
                          <a:effectLst/>
                        </a:rPr>
                        <a:t>K</a:t>
                      </a:r>
                      <a:r>
                        <a:rPr lang="zh-CN" sz="1600" kern="100" dirty="0" smtClean="0">
                          <a:effectLst/>
                        </a:rPr>
                        <a:t>）</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zh-CN" sz="1600" kern="100" dirty="0">
                          <a:effectLst/>
                        </a:rPr>
                        <a:t>数据量</a:t>
                      </a:r>
                    </a:p>
                    <a:p>
                      <a:pPr algn="ctr">
                        <a:spcBef>
                          <a:spcPts val="300"/>
                        </a:spcBef>
                        <a:spcAft>
                          <a:spcPts val="300"/>
                        </a:spcAft>
                      </a:pPr>
                      <a:r>
                        <a:rPr lang="zh-CN" sz="1600" kern="100" dirty="0">
                          <a:effectLst/>
                        </a:rPr>
                        <a:t>（知识条数）</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en-US" altLang="zh-CN" sz="1600" kern="100" dirty="0" smtClean="0">
                        <a:effectLst/>
                      </a:endParaRPr>
                    </a:p>
                    <a:p>
                      <a:pPr algn="ctr">
                        <a:spcBef>
                          <a:spcPts val="300"/>
                        </a:spcBef>
                        <a:spcAft>
                          <a:spcPts val="300"/>
                        </a:spcAft>
                      </a:pPr>
                      <a:r>
                        <a:rPr lang="zh-CN" sz="1600" kern="100" dirty="0" smtClean="0">
                          <a:effectLst/>
                        </a:rPr>
                        <a:t>消耗</a:t>
                      </a:r>
                      <a:r>
                        <a:rPr lang="zh-CN" sz="1600" kern="100" dirty="0">
                          <a:effectLst/>
                        </a:rPr>
                        <a:t>内存</a:t>
                      </a:r>
                    </a:p>
                    <a:p>
                      <a:pPr algn="ctr">
                        <a:spcBef>
                          <a:spcPts val="300"/>
                        </a:spcBef>
                        <a:spcAft>
                          <a:spcPts val="300"/>
                        </a:spcAft>
                      </a:pPr>
                      <a:r>
                        <a:rPr lang="zh-CN" sz="1600" kern="100" dirty="0">
                          <a:effectLst/>
                        </a:rPr>
                        <a:t>（</a:t>
                      </a:r>
                      <a:r>
                        <a:rPr lang="en-US" sz="1600" kern="100" dirty="0">
                          <a:effectLst/>
                        </a:rPr>
                        <a:t>M</a:t>
                      </a:r>
                      <a:r>
                        <a:rPr lang="zh-CN" sz="1600" kern="100" dirty="0">
                          <a:effectLst/>
                        </a:rPr>
                        <a:t>）</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endParaRPr lang="en-US" altLang="zh-CN" sz="1600" kern="100" dirty="0" smtClean="0">
                        <a:effectLst/>
                      </a:endParaRPr>
                    </a:p>
                    <a:p>
                      <a:pPr algn="ctr">
                        <a:spcBef>
                          <a:spcPts val="300"/>
                        </a:spcBef>
                        <a:spcAft>
                          <a:spcPts val="300"/>
                        </a:spcAft>
                      </a:pPr>
                      <a:r>
                        <a:rPr lang="zh-CN" sz="1600" kern="100" dirty="0" smtClean="0">
                          <a:effectLst/>
                        </a:rPr>
                        <a:t>消耗</a:t>
                      </a:r>
                      <a:r>
                        <a:rPr lang="en-US" sz="1600" kern="100" dirty="0">
                          <a:effectLst/>
                        </a:rPr>
                        <a:t>CPU</a:t>
                      </a:r>
                      <a:endParaRPr lang="zh-CN" sz="1600" kern="100" dirty="0">
                        <a:effectLst/>
                      </a:endParaRPr>
                    </a:p>
                    <a:p>
                      <a:pPr algn="ctr">
                        <a:spcBef>
                          <a:spcPts val="300"/>
                        </a:spcBef>
                        <a:spcAft>
                          <a:spcPts val="300"/>
                        </a:spcAft>
                      </a:pPr>
                      <a:r>
                        <a:rPr lang="zh-CN" sz="1600" kern="100" dirty="0">
                          <a:effectLst/>
                        </a:rPr>
                        <a:t>（核数）</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endParaRPr lang="en-US" altLang="zh-CN" sz="1600" kern="100" dirty="0" smtClean="0">
                        <a:effectLst/>
                      </a:endParaRPr>
                    </a:p>
                    <a:p>
                      <a:pPr algn="ctr">
                        <a:spcBef>
                          <a:spcPts val="300"/>
                        </a:spcBef>
                        <a:spcAft>
                          <a:spcPts val="300"/>
                        </a:spcAft>
                      </a:pPr>
                      <a:r>
                        <a:rPr lang="zh-CN" sz="1600" kern="100" dirty="0" smtClean="0">
                          <a:effectLst/>
                        </a:rPr>
                        <a:t>磁盘</a:t>
                      </a:r>
                      <a:r>
                        <a:rPr lang="zh-CN" sz="1600" kern="100" dirty="0">
                          <a:effectLst/>
                        </a:rPr>
                        <a:t>空间</a:t>
                      </a:r>
                    </a:p>
                    <a:p>
                      <a:pPr algn="ctr">
                        <a:spcBef>
                          <a:spcPts val="300"/>
                        </a:spcBef>
                        <a:spcAft>
                          <a:spcPts val="300"/>
                        </a:spcAft>
                      </a:pPr>
                      <a:r>
                        <a:rPr lang="zh-CN" sz="1600" kern="100" dirty="0">
                          <a:effectLst/>
                        </a:rPr>
                        <a:t>（</a:t>
                      </a:r>
                      <a:r>
                        <a:rPr lang="en-US" sz="1600" kern="100" dirty="0">
                          <a:effectLst/>
                        </a:rPr>
                        <a:t>M</a:t>
                      </a:r>
                      <a:r>
                        <a:rPr lang="zh-CN" sz="1600" kern="100" dirty="0">
                          <a:effectLst/>
                        </a:rPr>
                        <a:t>）</a:t>
                      </a:r>
                      <a:endParaRPr lang="zh-CN" sz="1600" kern="100" dirty="0">
                        <a:effectLst/>
                        <a:latin typeface="Calibri"/>
                        <a:ea typeface="宋体"/>
                        <a:cs typeface="Times New Roman"/>
                      </a:endParaRPr>
                    </a:p>
                  </a:txBody>
                  <a:tcPr marL="0" marR="0" marT="0" marB="0"/>
                </a:tc>
              </a:tr>
              <a:tr h="418259">
                <a:tc>
                  <a:txBody>
                    <a:bodyPr/>
                    <a:lstStyle/>
                    <a:p>
                      <a:pPr algn="ctr">
                        <a:spcBef>
                          <a:spcPts val="300"/>
                        </a:spcBef>
                        <a:spcAft>
                          <a:spcPts val="300"/>
                        </a:spcAft>
                      </a:pPr>
                      <a:r>
                        <a:rPr lang="zh-CN" altLang="en-US" sz="1600" kern="100" dirty="0" smtClean="0">
                          <a:effectLst/>
                        </a:rPr>
                        <a:t>知识浏览</a:t>
                      </a:r>
                      <a:r>
                        <a:rPr lang="zh-CN" sz="1600" kern="100" dirty="0" smtClean="0">
                          <a:effectLst/>
                        </a:rPr>
                        <a:t>页面</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smtClean="0">
                          <a:effectLst/>
                        </a:rPr>
                        <a:t>0.6</a:t>
                      </a:r>
                      <a:r>
                        <a:rPr lang="en-US" sz="1600" kern="100" dirty="0">
                          <a:effectLst/>
                        </a:rPr>
                        <a:t> </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 </a:t>
                      </a:r>
                      <a:r>
                        <a:rPr lang="en-US" sz="1600" kern="100" dirty="0" smtClean="0">
                          <a:effectLst/>
                        </a:rPr>
                        <a:t>2</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 </a:t>
                      </a:r>
                      <a:r>
                        <a:rPr lang="en-US" altLang="zh-CN" sz="1600" kern="100" dirty="0" smtClean="0">
                          <a:effectLst/>
                        </a:rPr>
                        <a:t>10000</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 </a:t>
                      </a:r>
                      <a:r>
                        <a:rPr lang="en-US" sz="1600" kern="100" dirty="0" smtClean="0">
                          <a:effectLst/>
                        </a:rPr>
                        <a:t>11.7</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smtClean="0">
                          <a:effectLst/>
                        </a:rPr>
                        <a:t>-</a:t>
                      </a:r>
                      <a:r>
                        <a:rPr lang="en-US" sz="1600" kern="100" dirty="0">
                          <a:effectLst/>
                        </a:rPr>
                        <a:t> </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a:effectLst/>
                        </a:rPr>
                        <a:t> </a:t>
                      </a:r>
                      <a:r>
                        <a:rPr lang="en-US" sz="1600" kern="100" dirty="0" smtClean="0">
                          <a:effectLst/>
                        </a:rPr>
                        <a:t>12</a:t>
                      </a:r>
                      <a:endParaRPr lang="zh-CN" sz="1600" kern="100" dirty="0">
                        <a:effectLst/>
                        <a:latin typeface="Calibri"/>
                        <a:ea typeface="宋体"/>
                        <a:cs typeface="Times New Roman"/>
                      </a:endParaRPr>
                    </a:p>
                  </a:txBody>
                  <a:tcPr marL="0" marR="0" marT="0" marB="0"/>
                </a:tc>
              </a:tr>
              <a:tr h="418259">
                <a:tc>
                  <a:txBody>
                    <a:bodyPr/>
                    <a:lstStyle/>
                    <a:p>
                      <a:pPr marL="0" marR="0" indent="0" algn="ctr" defTabSz="913410" rtl="0" eaLnBrk="1" fontAlgn="auto" latinLnBrk="0" hangingPunct="1">
                        <a:lnSpc>
                          <a:spcPct val="100000"/>
                        </a:lnSpc>
                        <a:spcBef>
                          <a:spcPts val="300"/>
                        </a:spcBef>
                        <a:spcAft>
                          <a:spcPts val="300"/>
                        </a:spcAft>
                        <a:buClrTx/>
                        <a:buSzTx/>
                        <a:buFontTx/>
                        <a:buNone/>
                        <a:tabLst/>
                        <a:defRPr/>
                      </a:pPr>
                      <a:r>
                        <a:rPr lang="en-US" sz="1600" kern="100" dirty="0">
                          <a:effectLst/>
                        </a:rPr>
                        <a:t> </a:t>
                      </a:r>
                      <a:r>
                        <a:rPr lang="zh-CN" altLang="en-US" sz="1600" kern="100" dirty="0" smtClean="0">
                          <a:effectLst/>
                        </a:rPr>
                        <a:t>业务主题</a:t>
                      </a:r>
                      <a:r>
                        <a:rPr lang="zh-CN" altLang="zh-CN" sz="1600" kern="100" dirty="0" smtClean="0">
                          <a:effectLst/>
                        </a:rPr>
                        <a:t>页面</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altLang="zh-CN" sz="1600" kern="100" dirty="0" smtClean="0">
                          <a:effectLst/>
                        </a:rPr>
                        <a:t>1</a:t>
                      </a:r>
                      <a:r>
                        <a:rPr lang="en-US" sz="1600" kern="100" dirty="0">
                          <a:effectLst/>
                        </a:rPr>
                        <a:t> </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 </a:t>
                      </a:r>
                      <a:r>
                        <a:rPr lang="en-US" altLang="zh-CN" sz="1600" kern="100" dirty="0" smtClean="0">
                          <a:effectLst/>
                        </a:rPr>
                        <a:t>240</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 </a:t>
                      </a:r>
                      <a:r>
                        <a:rPr lang="en-US" altLang="zh-CN" sz="1600" kern="100" dirty="0" smtClean="0">
                          <a:effectLst/>
                        </a:rPr>
                        <a:t>1</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altLang="zh-CN" sz="1600" kern="100" dirty="0" smtClean="0">
                          <a:effectLst/>
                        </a:rPr>
                        <a:t>0.24</a:t>
                      </a:r>
                      <a:r>
                        <a:rPr lang="en-US" sz="1600" kern="100" dirty="0">
                          <a:effectLst/>
                        </a:rPr>
                        <a:t> </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a:effectLst/>
                        </a:rPr>
                        <a:t> </a:t>
                      </a:r>
                      <a:r>
                        <a:rPr lang="en-US" sz="1600" kern="100" dirty="0" smtClean="0">
                          <a:effectLst/>
                        </a:rPr>
                        <a:t>-</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altLang="zh-CN" sz="1600" kern="100" dirty="0" smtClean="0">
                          <a:effectLst/>
                          <a:latin typeface="+mn-lt"/>
                          <a:ea typeface="+mn-ea"/>
                          <a:cs typeface="+mn-cs"/>
                        </a:rPr>
                        <a:t>0.26</a:t>
                      </a:r>
                      <a:endParaRPr lang="zh-CN" sz="1600" kern="100" dirty="0">
                        <a:effectLst/>
                        <a:latin typeface="Calibri"/>
                        <a:ea typeface="宋体"/>
                        <a:cs typeface="Times New Roman"/>
                      </a:endParaRPr>
                    </a:p>
                  </a:txBody>
                  <a:tcPr marL="0" marR="0" marT="0" marB="0"/>
                </a:tc>
              </a:tr>
              <a:tr h="418259">
                <a:tc>
                  <a:txBody>
                    <a:bodyPr/>
                    <a:lstStyle/>
                    <a:p>
                      <a:pPr algn="ctr">
                        <a:spcBef>
                          <a:spcPts val="300"/>
                        </a:spcBef>
                        <a:spcAft>
                          <a:spcPts val="300"/>
                        </a:spcAft>
                      </a:pPr>
                      <a:r>
                        <a:rPr lang="en-US" altLang="zh-CN" sz="1600" kern="100" dirty="0" smtClean="0">
                          <a:effectLst/>
                          <a:latin typeface="Calibri"/>
                          <a:ea typeface="宋体"/>
                          <a:cs typeface="Times New Roman"/>
                        </a:rPr>
                        <a:t>……</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tc>
              </a:tr>
            </a:tbl>
          </a:graphicData>
        </a:graphic>
      </p:graphicFrame>
      <mc:AlternateContent xmlns:mc="http://schemas.openxmlformats.org/markup-compatibility/2006">
        <mc:Choice xmlns:a14="http://schemas.microsoft.com/office/drawing/2010/main" Requires="a14">
          <p:sp>
            <p:nvSpPr>
              <p:cNvPr id="6" name="矩形 5"/>
              <p:cNvSpPr/>
              <p:nvPr/>
            </p:nvSpPr>
            <p:spPr>
              <a:xfrm>
                <a:off x="899592" y="5275074"/>
                <a:ext cx="7200800" cy="1754326"/>
              </a:xfrm>
              <a:prstGeom prst="rect">
                <a:avLst/>
              </a:prstGeom>
            </p:spPr>
            <p:txBody>
              <a:bodyPr wrap="square">
                <a:spAutoFit/>
              </a:bodyPr>
              <a:lstStyle/>
              <a:p>
                <a:pPr lvl="0"/>
                <a:r>
                  <a:rPr lang="zh-CN" altLang="zh-CN" b="1" dirty="0" smtClean="0"/>
                  <a:t>公式：</a:t>
                </a:r>
                <a:endParaRPr lang="zh-CN" altLang="zh-CN" dirty="0"/>
              </a:p>
              <a:p>
                <a:r>
                  <a:rPr lang="zh-CN" altLang="zh-CN" dirty="0"/>
                  <a:t>内存</a:t>
                </a:r>
                <a:r>
                  <a:rPr lang="en-US" altLang="zh-CN" b="1" dirty="0"/>
                  <a:t> </a:t>
                </a:r>
                <a:r>
                  <a:rPr lang="en-US" altLang="zh-CN" b="1" dirty="0" smtClean="0"/>
                  <a:t>   =  </a:t>
                </a:r>
                <a14:m>
                  <m:oMath xmlns:m="http://schemas.openxmlformats.org/officeDocument/2006/math">
                    <m:nary>
                      <m:naryPr>
                        <m:chr m:val="∑"/>
                        <m:limLoc m:val="subSup"/>
                        <m:subHide m:val="on"/>
                        <m:supHide m:val="on"/>
                        <m:ctrlPr>
                          <a:rPr lang="zh-CN" altLang="zh-CN" b="1" i="1">
                            <a:latin typeface="Cambria Math"/>
                          </a:rPr>
                        </m:ctrlPr>
                      </m:naryPr>
                      <m:sub/>
                      <m:sup/>
                      <m:e/>
                    </m:nary>
                    <m:d>
                      <m:dPr>
                        <m:begChr m:val="（"/>
                        <m:endChr m:val="）"/>
                        <m:ctrlPr>
                          <a:rPr lang="zh-CN" altLang="zh-CN" b="1" i="1">
                            <a:latin typeface="Cambria Math"/>
                          </a:rPr>
                        </m:ctrlPr>
                      </m:dPr>
                      <m:e>
                        <m:r>
                          <a:rPr lang="en-US" altLang="zh-CN" b="1" i="1">
                            <a:latin typeface="Cambria Math"/>
                          </a:rPr>
                          <m:t>𝐗𝐗</m:t>
                        </m:r>
                        <m:r>
                          <a:rPr lang="zh-CN" altLang="zh-CN" b="1">
                            <a:latin typeface="Cambria Math"/>
                          </a:rPr>
                          <m:t>页面命中率</m:t>
                        </m:r>
                      </m:e>
                    </m:d>
                    <m:r>
                      <a:rPr lang="zh-CN" altLang="en-US" b="1" i="1">
                        <a:latin typeface="Cambria Math"/>
                      </a:rPr>
                      <m:t>∗</m:t>
                    </m:r>
                    <m:d>
                      <m:dPr>
                        <m:begChr m:val="（"/>
                        <m:endChr m:val="）"/>
                        <m:ctrlPr>
                          <a:rPr lang="zh-CN" altLang="zh-CN" b="1" i="1">
                            <a:latin typeface="Cambria Math"/>
                          </a:rPr>
                        </m:ctrlPr>
                      </m:dPr>
                      <m:e>
                        <m:r>
                          <a:rPr lang="zh-CN" altLang="zh-CN" b="1">
                            <a:latin typeface="Cambria Math"/>
                          </a:rPr>
                          <m:t>大小</m:t>
                        </m:r>
                      </m:e>
                    </m:d>
                    <m:r>
                      <a:rPr lang="zh-CN" altLang="en-US" b="1" i="1">
                        <a:latin typeface="Cambria Math"/>
                      </a:rPr>
                      <m:t>∗</m:t>
                    </m:r>
                    <m:d>
                      <m:dPr>
                        <m:begChr m:val="（"/>
                        <m:endChr m:val="）"/>
                        <m:ctrlPr>
                          <a:rPr lang="zh-CN" altLang="zh-CN" b="1" i="1">
                            <a:latin typeface="Cambria Math"/>
                          </a:rPr>
                        </m:ctrlPr>
                      </m:dPr>
                      <m:e>
                        <m:r>
                          <a:rPr lang="zh-CN" altLang="zh-CN" b="1">
                            <a:latin typeface="Cambria Math"/>
                          </a:rPr>
                          <m:t>数据量</m:t>
                        </m:r>
                      </m:e>
                    </m:d>
                  </m:oMath>
                </a14:m>
                <a:endParaRPr lang="en-US" altLang="zh-CN" b="1" dirty="0" smtClean="0"/>
              </a:p>
              <a:p>
                <a:pPr marL="342900" indent="-342900">
                  <a:buFont typeface="+mj-ea"/>
                  <a:buAutoNum type="circleNumDbPlain"/>
                </a:pPr>
                <a:r>
                  <a:rPr lang="en-US" altLang="zh-CN" dirty="0"/>
                  <a:t>CPU</a:t>
                </a:r>
                <a:r>
                  <a:rPr lang="zh-CN" altLang="zh-CN" dirty="0"/>
                  <a:t>核数</a:t>
                </a:r>
                <a:r>
                  <a:rPr lang="en-US" altLang="zh-CN" dirty="0"/>
                  <a:t> = </a:t>
                </a:r>
                <a:r>
                  <a:rPr lang="zh-CN" altLang="zh-CN" dirty="0" smtClean="0"/>
                  <a:t>最大</a:t>
                </a:r>
                <a:r>
                  <a:rPr lang="zh-CN" altLang="zh-CN" dirty="0"/>
                  <a:t>线程数</a:t>
                </a:r>
                <a:r>
                  <a:rPr lang="en-US" altLang="zh-CN" dirty="0"/>
                  <a:t> / 200  + 1/4</a:t>
                </a:r>
                <a:r>
                  <a:rPr lang="zh-CN" altLang="zh-CN" dirty="0"/>
                  <a:t>操作系统本身</a:t>
                </a:r>
                <a:r>
                  <a:rPr lang="zh-CN" altLang="zh-CN" dirty="0" smtClean="0"/>
                  <a:t>使用</a:t>
                </a:r>
                <a:endParaRPr lang="en-US" altLang="zh-CN" dirty="0" smtClean="0"/>
              </a:p>
              <a:p>
                <a:pPr marL="342900" indent="-342900">
                  <a:buFont typeface="+mj-ea"/>
                  <a:buAutoNum type="circleNumDbPlain"/>
                </a:pPr>
                <a:r>
                  <a:rPr lang="en-US" altLang="zh-CN" dirty="0"/>
                  <a:t>CPU</a:t>
                </a:r>
                <a:r>
                  <a:rPr lang="zh-CN" altLang="zh-CN" dirty="0"/>
                  <a:t>核数</a:t>
                </a:r>
                <a:r>
                  <a:rPr lang="en-US" altLang="zh-CN" dirty="0"/>
                  <a:t> = </a:t>
                </a:r>
                <a:r>
                  <a:rPr lang="zh-CN" altLang="en-US" dirty="0" smtClean="0"/>
                  <a:t>依据压力测试结果推算</a:t>
                </a:r>
                <a:endParaRPr lang="en-US" altLang="zh-CN" dirty="0" smtClean="0"/>
              </a:p>
              <a:p>
                <a:r>
                  <a:rPr lang="zh-CN" altLang="en-US" dirty="0"/>
                  <a:t>磁盘空间</a:t>
                </a:r>
                <a:r>
                  <a:rPr lang="en-US" altLang="zh-CN" b="1" dirty="0" smtClean="0"/>
                  <a:t>=  </a:t>
                </a:r>
                <a14:m>
                  <m:oMath xmlns:m="http://schemas.openxmlformats.org/officeDocument/2006/math">
                    <m:nary>
                      <m:naryPr>
                        <m:chr m:val="∑"/>
                        <m:limLoc m:val="subSup"/>
                        <m:subHide m:val="on"/>
                        <m:supHide m:val="on"/>
                        <m:ctrlPr>
                          <a:rPr lang="zh-CN" altLang="zh-CN" b="1" i="1">
                            <a:latin typeface="Cambria Math"/>
                          </a:rPr>
                        </m:ctrlPr>
                      </m:naryPr>
                      <m:sub/>
                      <m:sup/>
                      <m:e/>
                    </m:nary>
                    <m:d>
                      <m:dPr>
                        <m:begChr m:val="（"/>
                        <m:endChr m:val="）"/>
                        <m:ctrlPr>
                          <a:rPr lang="zh-CN" altLang="zh-CN" b="1" i="1">
                            <a:latin typeface="Cambria Math"/>
                          </a:rPr>
                        </m:ctrlPr>
                      </m:dPr>
                      <m:e>
                        <m:r>
                          <a:rPr lang="zh-CN" altLang="en-US" b="1" i="1">
                            <a:latin typeface="Cambria Math"/>
                          </a:rPr>
                          <m:t>缓存页面</m:t>
                        </m:r>
                        <m:r>
                          <a:rPr lang="en-US" altLang="zh-CN" b="1" i="1" smtClean="0">
                            <a:latin typeface="Cambria Math"/>
                          </a:rPr>
                          <m:t>𝑿</m:t>
                        </m:r>
                        <m:r>
                          <a:rPr lang="zh-CN" altLang="en-US" b="1" i="1">
                            <a:latin typeface="Cambria Math"/>
                          </a:rPr>
                          <m:t>大小</m:t>
                        </m:r>
                      </m:e>
                    </m:d>
                    <m:r>
                      <a:rPr lang="zh-CN" altLang="en-US" b="1" i="1">
                        <a:latin typeface="Cambria Math"/>
                      </a:rPr>
                      <m:t>∗</m:t>
                    </m:r>
                    <m:d>
                      <m:dPr>
                        <m:begChr m:val="（"/>
                        <m:endChr m:val="）"/>
                        <m:ctrlPr>
                          <a:rPr lang="zh-CN" altLang="zh-CN" b="1" i="1">
                            <a:latin typeface="Cambria Math"/>
                          </a:rPr>
                        </m:ctrlPr>
                      </m:dPr>
                      <m:e>
                        <m:r>
                          <a:rPr lang="zh-CN" altLang="zh-CN" b="1">
                            <a:latin typeface="Cambria Math"/>
                          </a:rPr>
                          <m:t>数据量</m:t>
                        </m:r>
                      </m:e>
                    </m:d>
                  </m:oMath>
                </a14:m>
                <a:endParaRPr lang="en-US" altLang="zh-CN" dirty="0" smtClean="0"/>
              </a:p>
              <a:p>
                <a:r>
                  <a:rPr lang="zh-CN" altLang="zh-CN" b="1" dirty="0" smtClean="0"/>
                  <a:t> </a:t>
                </a:r>
                <a:endParaRPr lang="zh-CN" altLang="zh-CN" dirty="0"/>
              </a:p>
            </p:txBody>
          </p:sp>
        </mc:Choice>
        <mc:Fallback>
          <p:sp>
            <p:nvSpPr>
              <p:cNvPr id="6" name="矩形 5"/>
              <p:cNvSpPr>
                <a:spLocks noRot="1" noChangeAspect="1" noMove="1" noResize="1" noEditPoints="1" noAdjustHandles="1" noChangeArrowheads="1" noChangeShapeType="1" noTextEdit="1"/>
              </p:cNvSpPr>
              <p:nvPr/>
            </p:nvSpPr>
            <p:spPr>
              <a:xfrm>
                <a:off x="899592" y="5275074"/>
                <a:ext cx="7200800" cy="1754326"/>
              </a:xfrm>
              <a:prstGeom prst="rect">
                <a:avLst/>
              </a:prstGeom>
              <a:blipFill rotWithShape="1">
                <a:blip r:embed="rId2"/>
                <a:stretch>
                  <a:fillRect l="-762" t="-9028" b="-23264"/>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29980303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908720"/>
            <a:ext cx="7776865" cy="5688632"/>
          </a:xfrm>
        </p:spPr>
        <p:txBody>
          <a:bodyPr/>
          <a:lstStyle/>
          <a:p>
            <a:r>
              <a:rPr lang="zh-CN" altLang="zh-CN" dirty="0"/>
              <a:t>后端</a:t>
            </a:r>
            <a:r>
              <a:rPr lang="zh-CN" altLang="zh-CN" dirty="0" smtClean="0"/>
              <a:t>缓存</a:t>
            </a:r>
            <a:r>
              <a:rPr lang="zh-CN" altLang="zh-CN" dirty="0"/>
              <a:t>设计方案与资源</a:t>
            </a:r>
            <a:r>
              <a:rPr lang="zh-CN" altLang="zh-CN" dirty="0" smtClean="0"/>
              <a:t>计算</a:t>
            </a:r>
            <a:endParaRPr lang="en-US" altLang="zh-CN" dirty="0" smtClean="0"/>
          </a:p>
          <a:p>
            <a:pPr marL="0" indent="0">
              <a:buNone/>
            </a:pPr>
            <a:r>
              <a:rPr lang="en-US" altLang="zh-CN" sz="1600" dirty="0"/>
              <a:t>1</a:t>
            </a:r>
            <a:r>
              <a:rPr lang="zh-CN" altLang="zh-CN" sz="1600" dirty="0"/>
              <a:t>）根据业务需求进行缓存设计，确定出哪些业务实例需要缓存并制定</a:t>
            </a:r>
            <a:r>
              <a:rPr lang="zh-CN" altLang="zh-CN" sz="1600" dirty="0" smtClean="0"/>
              <a:t>缓存</a:t>
            </a:r>
            <a:endParaRPr lang="en-US" altLang="zh-CN" sz="1600" dirty="0" smtClean="0"/>
          </a:p>
          <a:p>
            <a:pPr marL="0" indent="0">
              <a:buNone/>
            </a:pPr>
            <a:r>
              <a:rPr lang="en-US" altLang="zh-CN" sz="1600" dirty="0"/>
              <a:t> </a:t>
            </a:r>
            <a:r>
              <a:rPr lang="en-US" altLang="zh-CN" sz="1600" dirty="0" smtClean="0"/>
              <a:t>    </a:t>
            </a:r>
            <a:r>
              <a:rPr lang="zh-CN" altLang="zh-CN" sz="1600" dirty="0" smtClean="0"/>
              <a:t>策略</a:t>
            </a:r>
            <a:r>
              <a:rPr lang="zh-CN" altLang="zh-CN" sz="1600" dirty="0"/>
              <a:t>。</a:t>
            </a:r>
          </a:p>
          <a:p>
            <a:pPr marL="0" indent="0">
              <a:buNone/>
            </a:pPr>
            <a:r>
              <a:rPr lang="en-US" altLang="zh-CN" sz="1600" dirty="0"/>
              <a:t>2</a:t>
            </a:r>
            <a:r>
              <a:rPr lang="zh-CN" altLang="zh-CN" sz="1600" dirty="0"/>
              <a:t>）根据缓存的实例内容及缓存的命中率来进行此后端缓存消耗资源的计算。</a:t>
            </a:r>
          </a:p>
          <a:p>
            <a:pPr marL="0" indent="0">
              <a:buNone/>
            </a:pPr>
            <a:r>
              <a:rPr lang="en-US" altLang="zh-CN" sz="1600" dirty="0"/>
              <a:t>3</a:t>
            </a:r>
            <a:r>
              <a:rPr lang="zh-CN" altLang="zh-CN" sz="1600" dirty="0"/>
              <a:t>）将所有后端实例缓存的消耗的资源累加求和为整个后端缓存</a:t>
            </a:r>
            <a:r>
              <a:rPr lang="zh-CN" altLang="zh-CN" sz="1600" dirty="0" smtClean="0"/>
              <a:t>资源</a:t>
            </a:r>
            <a:endParaRPr lang="en-US" altLang="zh-CN" sz="1600" dirty="0" smtClean="0"/>
          </a:p>
          <a:p>
            <a:pPr marL="0" indent="0">
              <a:buNone/>
            </a:pPr>
            <a:r>
              <a:rPr lang="en-US" altLang="zh-CN" sz="1600" dirty="0"/>
              <a:t> </a:t>
            </a:r>
            <a:r>
              <a:rPr lang="en-US" altLang="zh-CN" sz="1600" dirty="0" smtClean="0"/>
              <a:t>    </a:t>
            </a:r>
            <a:r>
              <a:rPr lang="zh-CN" altLang="zh-CN" sz="1600" dirty="0" smtClean="0"/>
              <a:t>消耗。</a:t>
            </a:r>
            <a:endParaRPr lang="en-US" altLang="zh-CN" sz="1800" dirty="0" smtClean="0"/>
          </a:p>
          <a:p>
            <a:pPr marL="399618" lvl="1" indent="0">
              <a:buNone/>
            </a:pPr>
            <a:endParaRPr lang="zh-CN" altLang="zh-CN" sz="1800" dirty="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系统配置</a:t>
            </a:r>
            <a:r>
              <a:rPr lang="zh-CN" altLang="en-US" sz="3200" kern="0" dirty="0"/>
              <a:t>计算</a:t>
            </a:r>
          </a:p>
        </p:txBody>
      </p:sp>
      <mc:AlternateContent xmlns:mc="http://schemas.openxmlformats.org/markup-compatibility/2006">
        <mc:Choice xmlns:a14="http://schemas.microsoft.com/office/drawing/2010/main" Requires="a14">
          <p:sp>
            <p:nvSpPr>
              <p:cNvPr id="6" name="矩形 5"/>
              <p:cNvSpPr/>
              <p:nvPr/>
            </p:nvSpPr>
            <p:spPr>
              <a:xfrm>
                <a:off x="899592" y="5541039"/>
                <a:ext cx="7200800" cy="1200329"/>
              </a:xfrm>
              <a:prstGeom prst="rect">
                <a:avLst/>
              </a:prstGeom>
            </p:spPr>
            <p:txBody>
              <a:bodyPr wrap="square">
                <a:spAutoFit/>
              </a:bodyPr>
              <a:lstStyle/>
              <a:p>
                <a:pPr lvl="0"/>
                <a:r>
                  <a:rPr lang="zh-CN" altLang="zh-CN" b="1" dirty="0" smtClean="0"/>
                  <a:t>公式：</a:t>
                </a:r>
                <a:endParaRPr lang="zh-CN" altLang="zh-CN" dirty="0"/>
              </a:p>
              <a:p>
                <a:r>
                  <a:rPr lang="zh-CN" altLang="zh-CN" b="1" dirty="0" smtClean="0"/>
                  <a:t>内存</a:t>
                </a:r>
                <a:r>
                  <a:rPr lang="en-US" altLang="zh-CN" b="1" dirty="0"/>
                  <a:t> =  </a:t>
                </a:r>
                <a14:m>
                  <m:oMath xmlns:m="http://schemas.openxmlformats.org/officeDocument/2006/math">
                    <m:nary>
                      <m:naryPr>
                        <m:chr m:val="∑"/>
                        <m:limLoc m:val="subSup"/>
                        <m:grow m:val="on"/>
                        <m:subHide m:val="on"/>
                        <m:supHide m:val="on"/>
                        <m:ctrlPr>
                          <a:rPr lang="zh-CN" altLang="zh-CN" b="1" i="1">
                            <a:latin typeface="Cambria Math"/>
                          </a:rPr>
                        </m:ctrlPr>
                      </m:naryPr>
                      <m:sub/>
                      <m:sup/>
                      <m:e/>
                    </m:nary>
                    <m:r>
                      <a:rPr lang="en-US" altLang="zh-CN" b="1" i="1">
                        <a:latin typeface="Cambria Math"/>
                      </a:rPr>
                      <m:t>𝐗𝐗</m:t>
                    </m:r>
                    <m:r>
                      <a:rPr lang="zh-CN" altLang="zh-CN" b="1">
                        <a:latin typeface="Cambria Math"/>
                      </a:rPr>
                      <m:t>实例命中率</m:t>
                    </m:r>
                    <m:r>
                      <a:rPr lang="zh-CN" altLang="zh-CN" b="1">
                        <a:latin typeface="Cambria Math"/>
                      </a:rPr>
                      <m:t> </m:t>
                    </m:r>
                    <m:r>
                      <a:rPr lang="zh-CN" altLang="en-US" b="1" i="1">
                        <a:latin typeface="Cambria Math"/>
                      </a:rPr>
                      <m:t>∗</m:t>
                    </m:r>
                    <m:r>
                      <a:rPr lang="zh-CN" altLang="zh-CN" b="1">
                        <a:latin typeface="Cambria Math"/>
                      </a:rPr>
                      <m:t>大小</m:t>
                    </m:r>
                    <m:r>
                      <a:rPr lang="zh-CN" altLang="en-US" b="1" i="1">
                        <a:latin typeface="Cambria Math"/>
                      </a:rPr>
                      <m:t>∗</m:t>
                    </m:r>
                    <m:r>
                      <a:rPr lang="zh-CN" altLang="zh-CN" b="1">
                        <a:latin typeface="Cambria Math"/>
                      </a:rPr>
                      <m:t>数据量</m:t>
                    </m:r>
                  </m:oMath>
                </a14:m>
                <a:endParaRPr lang="en-US" altLang="zh-CN" b="1" dirty="0" smtClean="0"/>
              </a:p>
              <a:p>
                <a:pPr marL="342900" indent="-342900">
                  <a:buFont typeface="+mj-ea"/>
                  <a:buAutoNum type="circleNumDbPlain"/>
                </a:pPr>
                <a:r>
                  <a:rPr lang="en-US" altLang="zh-CN" dirty="0"/>
                  <a:t>CPU</a:t>
                </a:r>
                <a:r>
                  <a:rPr lang="zh-CN" altLang="zh-CN" dirty="0"/>
                  <a:t>核数</a:t>
                </a:r>
                <a:r>
                  <a:rPr lang="en-US" altLang="zh-CN" dirty="0"/>
                  <a:t> = </a:t>
                </a:r>
                <a:r>
                  <a:rPr lang="zh-CN" altLang="zh-CN" dirty="0"/>
                  <a:t>最大线程数</a:t>
                </a:r>
                <a:r>
                  <a:rPr lang="en-US" altLang="zh-CN" dirty="0"/>
                  <a:t> / 200  + 1/4</a:t>
                </a:r>
                <a:r>
                  <a:rPr lang="zh-CN" altLang="zh-CN" dirty="0"/>
                  <a:t>操作系统本身使用</a:t>
                </a:r>
                <a:endParaRPr lang="en-US" altLang="zh-CN" dirty="0"/>
              </a:p>
              <a:p>
                <a:pPr marL="342900" indent="-342900">
                  <a:buFont typeface="+mj-ea"/>
                  <a:buAutoNum type="circleNumDbPlain"/>
                </a:pPr>
                <a:r>
                  <a:rPr lang="en-US" altLang="zh-CN" dirty="0"/>
                  <a:t>CPU</a:t>
                </a:r>
                <a:r>
                  <a:rPr lang="zh-CN" altLang="zh-CN" dirty="0"/>
                  <a:t>核数</a:t>
                </a:r>
                <a:r>
                  <a:rPr lang="en-US" altLang="zh-CN" dirty="0"/>
                  <a:t> = </a:t>
                </a:r>
                <a:r>
                  <a:rPr lang="zh-CN" altLang="en-US" dirty="0"/>
                  <a:t>依据压力测试结果</a:t>
                </a:r>
                <a:r>
                  <a:rPr lang="zh-CN" altLang="en-US" dirty="0" smtClean="0"/>
                  <a:t>推算</a:t>
                </a:r>
                <a:r>
                  <a:rPr lang="zh-CN" altLang="zh-CN" b="1" dirty="0" smtClean="0"/>
                  <a:t> </a:t>
                </a:r>
                <a:endParaRPr lang="zh-CN" altLang="zh-CN" dirty="0"/>
              </a:p>
            </p:txBody>
          </p:sp>
        </mc:Choice>
        <mc:Fallback>
          <p:sp>
            <p:nvSpPr>
              <p:cNvPr id="6" name="矩形 5"/>
              <p:cNvSpPr>
                <a:spLocks noRot="1" noChangeAspect="1" noMove="1" noResize="1" noEditPoints="1" noAdjustHandles="1" noChangeArrowheads="1" noChangeShapeType="1" noTextEdit="1"/>
              </p:cNvSpPr>
              <p:nvPr/>
            </p:nvSpPr>
            <p:spPr>
              <a:xfrm>
                <a:off x="899592" y="5541039"/>
                <a:ext cx="7200800" cy="1200329"/>
              </a:xfrm>
              <a:prstGeom prst="rect">
                <a:avLst/>
              </a:prstGeom>
              <a:blipFill rotWithShape="1">
                <a:blip r:embed="rId2"/>
                <a:stretch>
                  <a:fillRect l="-762" t="-13198" b="-11675"/>
                </a:stretch>
              </a:blipFill>
            </p:spPr>
            <p:txBody>
              <a:bodyPr/>
              <a:lstStyle/>
              <a:p>
                <a:r>
                  <a:rPr lang="zh-CN" altLang="en-US">
                    <a:noFill/>
                  </a:rPr>
                  <a:t> </a:t>
                </a:r>
              </a:p>
            </p:txBody>
          </p:sp>
        </mc:Fallback>
      </mc:AlternateContent>
      <p:graphicFrame>
        <p:nvGraphicFramePr>
          <p:cNvPr id="2" name="表格 1"/>
          <p:cNvGraphicFramePr>
            <a:graphicFrameLocks noGrp="1"/>
          </p:cNvGraphicFramePr>
          <p:nvPr>
            <p:extLst>
              <p:ext uri="{D42A27DB-BD31-4B8C-83A1-F6EECF244321}">
                <p14:modId xmlns:p14="http://schemas.microsoft.com/office/powerpoint/2010/main" val="2868926686"/>
              </p:ext>
            </p:extLst>
          </p:nvPr>
        </p:nvGraphicFramePr>
        <p:xfrm>
          <a:off x="683568" y="3068960"/>
          <a:ext cx="7200800" cy="2561171"/>
        </p:xfrm>
        <a:graphic>
          <a:graphicData uri="http://schemas.openxmlformats.org/drawingml/2006/table">
            <a:tbl>
              <a:tblPr firstRow="1" firstCol="1" bandRow="1">
                <a:tableStyleId>{5C22544A-7EE6-4342-B048-85BDC9FD1C3A}</a:tableStyleId>
              </a:tblPr>
              <a:tblGrid>
                <a:gridCol w="864096"/>
                <a:gridCol w="648072"/>
                <a:gridCol w="864096"/>
                <a:gridCol w="1224136"/>
                <a:gridCol w="801619"/>
                <a:gridCol w="1004287"/>
                <a:gridCol w="897247"/>
                <a:gridCol w="897247"/>
              </a:tblGrid>
              <a:tr h="756850">
                <a:tc>
                  <a:txBody>
                    <a:bodyPr/>
                    <a:lstStyle/>
                    <a:p>
                      <a:pPr algn="ctr">
                        <a:spcBef>
                          <a:spcPts val="300"/>
                        </a:spcBef>
                        <a:spcAft>
                          <a:spcPts val="300"/>
                        </a:spcAft>
                      </a:pPr>
                      <a:r>
                        <a:rPr lang="zh-CN" sz="1600" kern="100" dirty="0">
                          <a:effectLst/>
                        </a:rPr>
                        <a:t>缓存实例</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zh-CN" sz="1600" kern="100" dirty="0">
                          <a:effectLst/>
                        </a:rPr>
                        <a:t>命中率</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KEY</a:t>
                      </a:r>
                      <a:r>
                        <a:rPr lang="zh-CN" sz="1600" kern="100" dirty="0" smtClean="0">
                          <a:effectLst/>
                        </a:rPr>
                        <a:t>大小</a:t>
                      </a:r>
                      <a:endParaRPr lang="en-US" altLang="zh-CN" sz="1600" kern="100" dirty="0" smtClean="0">
                        <a:effectLst/>
                      </a:endParaRPr>
                    </a:p>
                    <a:p>
                      <a:pPr algn="ctr">
                        <a:spcBef>
                          <a:spcPts val="300"/>
                        </a:spcBef>
                        <a:spcAft>
                          <a:spcPts val="300"/>
                        </a:spcAft>
                      </a:pPr>
                      <a:r>
                        <a:rPr lang="en-US" altLang="zh-CN" sz="1600" kern="100" dirty="0" smtClean="0">
                          <a:effectLst/>
                          <a:latin typeface="Calibri"/>
                          <a:ea typeface="宋体"/>
                          <a:cs typeface="Times New Roman"/>
                        </a:rPr>
                        <a:t>(K)</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smtClean="0">
                          <a:effectLst/>
                        </a:rPr>
                        <a:t>VALUE</a:t>
                      </a:r>
                      <a:r>
                        <a:rPr lang="zh-CN" sz="1600" kern="100" dirty="0" smtClean="0">
                          <a:effectLst/>
                        </a:rPr>
                        <a:t>大小</a:t>
                      </a:r>
                      <a:endParaRPr lang="en-US" altLang="zh-CN" sz="1600" kern="100" dirty="0" smtClean="0">
                        <a:effectLst/>
                      </a:endParaRPr>
                    </a:p>
                    <a:p>
                      <a:pPr marL="0" marR="0" indent="0" algn="ctr" defTabSz="913410" rtl="0" eaLnBrk="1" fontAlgn="auto" latinLnBrk="0" hangingPunct="1">
                        <a:lnSpc>
                          <a:spcPct val="100000"/>
                        </a:lnSpc>
                        <a:spcBef>
                          <a:spcPts val="300"/>
                        </a:spcBef>
                        <a:spcAft>
                          <a:spcPts val="300"/>
                        </a:spcAft>
                        <a:buClrTx/>
                        <a:buSzTx/>
                        <a:buFontTx/>
                        <a:buNone/>
                        <a:tabLst/>
                        <a:defRPr/>
                      </a:pPr>
                      <a:r>
                        <a:rPr lang="en-US" altLang="zh-CN" sz="1600" kern="100" dirty="0" smtClean="0">
                          <a:effectLst/>
                          <a:latin typeface="Calibri"/>
                          <a:ea typeface="宋体"/>
                          <a:cs typeface="Times New Roman"/>
                        </a:rPr>
                        <a:t>(K)</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zh-CN" sz="1600" kern="100" dirty="0">
                          <a:effectLst/>
                        </a:rPr>
                        <a:t>数据量</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en-US" altLang="zh-CN" sz="1600" kern="100" dirty="0" smtClean="0">
                        <a:effectLst/>
                      </a:endParaRPr>
                    </a:p>
                    <a:p>
                      <a:pPr algn="ctr">
                        <a:spcBef>
                          <a:spcPts val="300"/>
                        </a:spcBef>
                        <a:spcAft>
                          <a:spcPts val="300"/>
                        </a:spcAft>
                      </a:pPr>
                      <a:r>
                        <a:rPr lang="zh-CN" sz="1600" kern="100" dirty="0" smtClean="0">
                          <a:effectLst/>
                        </a:rPr>
                        <a:t>消耗</a:t>
                      </a:r>
                      <a:r>
                        <a:rPr lang="zh-CN" sz="1600" kern="100" dirty="0">
                          <a:effectLst/>
                        </a:rPr>
                        <a:t>内存</a:t>
                      </a:r>
                    </a:p>
                    <a:p>
                      <a:pPr algn="ctr">
                        <a:spcBef>
                          <a:spcPts val="300"/>
                        </a:spcBef>
                        <a:spcAft>
                          <a:spcPts val="300"/>
                        </a:spcAft>
                      </a:pPr>
                      <a:r>
                        <a:rPr lang="zh-CN" sz="1600" kern="100" dirty="0">
                          <a:effectLst/>
                        </a:rPr>
                        <a:t>（</a:t>
                      </a:r>
                      <a:r>
                        <a:rPr lang="en-US" sz="1600" kern="100" dirty="0">
                          <a:effectLst/>
                        </a:rPr>
                        <a:t>M</a:t>
                      </a:r>
                      <a:r>
                        <a:rPr lang="zh-CN" sz="1600" kern="100" dirty="0">
                          <a:effectLst/>
                        </a:rPr>
                        <a:t>）</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endParaRPr lang="en-US" altLang="zh-CN" sz="1600" kern="100" dirty="0" smtClean="0">
                        <a:effectLst/>
                      </a:endParaRPr>
                    </a:p>
                    <a:p>
                      <a:pPr algn="ctr">
                        <a:spcBef>
                          <a:spcPts val="300"/>
                        </a:spcBef>
                        <a:spcAft>
                          <a:spcPts val="300"/>
                        </a:spcAft>
                      </a:pPr>
                      <a:r>
                        <a:rPr lang="zh-CN" sz="1600" kern="100" dirty="0" smtClean="0">
                          <a:effectLst/>
                        </a:rPr>
                        <a:t>消耗</a:t>
                      </a:r>
                      <a:r>
                        <a:rPr lang="en-US" sz="1600" kern="100" dirty="0">
                          <a:effectLst/>
                        </a:rPr>
                        <a:t>CPU</a:t>
                      </a:r>
                      <a:endParaRPr lang="zh-CN" sz="1600" kern="100" dirty="0">
                        <a:effectLst/>
                      </a:endParaRPr>
                    </a:p>
                    <a:p>
                      <a:pPr algn="ctr">
                        <a:spcBef>
                          <a:spcPts val="300"/>
                        </a:spcBef>
                        <a:spcAft>
                          <a:spcPts val="300"/>
                        </a:spcAft>
                      </a:pPr>
                      <a:r>
                        <a:rPr lang="zh-CN" sz="1600" kern="100" dirty="0">
                          <a:effectLst/>
                        </a:rPr>
                        <a:t>（核数）</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endParaRPr lang="en-US" altLang="zh-CN" sz="1600" kern="100" dirty="0" smtClean="0">
                        <a:effectLst/>
                      </a:endParaRPr>
                    </a:p>
                    <a:p>
                      <a:pPr algn="ctr">
                        <a:spcBef>
                          <a:spcPts val="300"/>
                        </a:spcBef>
                        <a:spcAft>
                          <a:spcPts val="300"/>
                        </a:spcAft>
                      </a:pPr>
                      <a:r>
                        <a:rPr lang="zh-CN" sz="1600" kern="100" dirty="0" smtClean="0">
                          <a:effectLst/>
                        </a:rPr>
                        <a:t>磁盘</a:t>
                      </a:r>
                      <a:r>
                        <a:rPr lang="zh-CN" sz="1600" kern="100" dirty="0">
                          <a:effectLst/>
                        </a:rPr>
                        <a:t>空间</a:t>
                      </a:r>
                    </a:p>
                    <a:p>
                      <a:pPr algn="ctr">
                        <a:spcBef>
                          <a:spcPts val="300"/>
                        </a:spcBef>
                        <a:spcAft>
                          <a:spcPts val="300"/>
                        </a:spcAft>
                      </a:pPr>
                      <a:r>
                        <a:rPr lang="zh-CN" sz="1600" kern="100" dirty="0">
                          <a:effectLst/>
                        </a:rPr>
                        <a:t>（</a:t>
                      </a:r>
                      <a:r>
                        <a:rPr lang="en-US" sz="1600" kern="100" dirty="0">
                          <a:effectLst/>
                        </a:rPr>
                        <a:t>M</a:t>
                      </a:r>
                      <a:r>
                        <a:rPr lang="zh-CN" sz="1600" kern="100" dirty="0">
                          <a:effectLst/>
                        </a:rPr>
                        <a:t>）</a:t>
                      </a:r>
                      <a:endParaRPr lang="zh-CN" sz="1600" kern="100" dirty="0">
                        <a:effectLst/>
                        <a:latin typeface="Calibri"/>
                        <a:ea typeface="宋体"/>
                        <a:cs typeface="Times New Roman"/>
                      </a:endParaRPr>
                    </a:p>
                  </a:txBody>
                  <a:tcPr marL="0" marR="0" marT="0" marB="0"/>
                </a:tc>
              </a:tr>
              <a:tr h="395278">
                <a:tc>
                  <a:txBody>
                    <a:bodyPr/>
                    <a:lstStyle/>
                    <a:p>
                      <a:pPr algn="ctr">
                        <a:spcBef>
                          <a:spcPts val="300"/>
                        </a:spcBef>
                        <a:spcAft>
                          <a:spcPts val="300"/>
                        </a:spcAft>
                      </a:pPr>
                      <a:r>
                        <a:rPr lang="zh-CN" altLang="en-US" sz="1600" kern="100" dirty="0" smtClean="0">
                          <a:effectLst/>
                        </a:rPr>
                        <a:t>知识</a:t>
                      </a:r>
                      <a:r>
                        <a:rPr lang="zh-CN" sz="1600" kern="100" dirty="0" smtClean="0">
                          <a:effectLst/>
                        </a:rPr>
                        <a:t>实例</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smtClean="0">
                          <a:effectLst/>
                        </a:rPr>
                        <a:t>0.6</a:t>
                      </a:r>
                      <a:r>
                        <a:rPr lang="en-US" sz="1600" kern="100" dirty="0">
                          <a:effectLst/>
                        </a:rPr>
                        <a:t> </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 </a:t>
                      </a:r>
                      <a:r>
                        <a:rPr lang="en-US" sz="1600" kern="100" dirty="0" smtClean="0">
                          <a:effectLst/>
                        </a:rPr>
                        <a:t>0.01</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 </a:t>
                      </a:r>
                      <a:r>
                        <a:rPr lang="en-US" sz="1600" kern="100" dirty="0" smtClean="0">
                          <a:effectLst/>
                        </a:rPr>
                        <a:t>2</a:t>
                      </a:r>
                      <a:endParaRPr lang="zh-CN" sz="1600" kern="100" dirty="0">
                        <a:effectLst/>
                        <a:latin typeface="Calibri"/>
                        <a:ea typeface="宋体"/>
                        <a:cs typeface="Times New Roman"/>
                      </a:endParaRPr>
                    </a:p>
                  </a:txBody>
                  <a:tcPr marL="0" marR="0" marT="0" marB="0" anchor="ctr"/>
                </a:tc>
                <a:tc>
                  <a:txBody>
                    <a:bodyPr/>
                    <a:lstStyle/>
                    <a:p>
                      <a:pPr marL="0" marR="0" indent="0" algn="ctr" defTabSz="913410" rtl="0" eaLnBrk="1" fontAlgn="auto" latinLnBrk="0" hangingPunct="1">
                        <a:lnSpc>
                          <a:spcPct val="100000"/>
                        </a:lnSpc>
                        <a:spcBef>
                          <a:spcPts val="300"/>
                        </a:spcBef>
                        <a:spcAft>
                          <a:spcPts val="300"/>
                        </a:spcAft>
                        <a:buClrTx/>
                        <a:buSzTx/>
                        <a:buFontTx/>
                        <a:buNone/>
                        <a:tabLst/>
                        <a:defRPr/>
                      </a:pPr>
                      <a:r>
                        <a:rPr lang="en-US" altLang="zh-CN" sz="1600" kern="100" dirty="0" smtClean="0">
                          <a:effectLst/>
                        </a:rPr>
                        <a:t>10000</a:t>
                      </a:r>
                      <a:endParaRPr lang="zh-CN" altLang="zh-CN" sz="1600" kern="100" dirty="0" smtClean="0">
                        <a:effectLst/>
                        <a:latin typeface="Calibri"/>
                        <a:ea typeface="宋体"/>
                        <a:cs typeface="Times New Roman"/>
                      </a:endParaRPr>
                    </a:p>
                    <a:p>
                      <a:pPr algn="ctr">
                        <a:spcBef>
                          <a:spcPts val="300"/>
                        </a:spcBef>
                        <a:spcAft>
                          <a:spcPts val="300"/>
                        </a:spcAft>
                      </a:pPr>
                      <a:r>
                        <a:rPr lang="en-US" sz="1600" kern="100" dirty="0">
                          <a:effectLst/>
                        </a:rPr>
                        <a:t> </a:t>
                      </a:r>
                      <a:endParaRPr lang="zh-CN" sz="1600" kern="100" dirty="0">
                        <a:effectLst/>
                        <a:latin typeface="Calibri"/>
                        <a:ea typeface="宋体"/>
                        <a:cs typeface="Times New Roman"/>
                      </a:endParaRPr>
                    </a:p>
                  </a:txBody>
                  <a:tcPr marL="0" marR="0" marT="0" marB="0"/>
                </a:tc>
                <a:tc>
                  <a:txBody>
                    <a:bodyPr/>
                    <a:lstStyle/>
                    <a:p>
                      <a:pPr marL="0" marR="0" indent="0" algn="ctr" defTabSz="913410" rtl="0" eaLnBrk="1" fontAlgn="auto" latinLnBrk="0" hangingPunct="1">
                        <a:lnSpc>
                          <a:spcPct val="100000"/>
                        </a:lnSpc>
                        <a:spcBef>
                          <a:spcPts val="300"/>
                        </a:spcBef>
                        <a:spcAft>
                          <a:spcPts val="300"/>
                        </a:spcAft>
                        <a:buClrTx/>
                        <a:buSzTx/>
                        <a:buFontTx/>
                        <a:buNone/>
                        <a:tabLst/>
                        <a:defRPr/>
                      </a:pPr>
                      <a:r>
                        <a:rPr lang="en-US" altLang="zh-CN" sz="1600" kern="100" dirty="0" smtClean="0">
                          <a:effectLst/>
                        </a:rPr>
                        <a:t>11.7</a:t>
                      </a:r>
                      <a:r>
                        <a:rPr lang="en-US" sz="1600" kern="100" dirty="0">
                          <a:effectLst/>
                        </a:rPr>
                        <a:t> </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a:effectLst/>
                        </a:rPr>
                        <a:t> </a:t>
                      </a:r>
                      <a:r>
                        <a:rPr lang="en-US" sz="1600" kern="100" dirty="0" smtClean="0">
                          <a:effectLst/>
                        </a:rPr>
                        <a:t>-</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smtClean="0">
                          <a:effectLst/>
                        </a:rPr>
                        <a:t>-</a:t>
                      </a:r>
                      <a:endParaRPr lang="zh-CN" sz="1600" kern="100" dirty="0">
                        <a:effectLst/>
                        <a:latin typeface="Calibri"/>
                        <a:ea typeface="宋体"/>
                        <a:cs typeface="Times New Roman"/>
                      </a:endParaRPr>
                    </a:p>
                  </a:txBody>
                  <a:tcPr marL="0" marR="0" marT="0" marB="0" anchor="ctr"/>
                </a:tc>
              </a:tr>
              <a:tr h="448994">
                <a:tc>
                  <a:txBody>
                    <a:bodyPr/>
                    <a:lstStyle/>
                    <a:p>
                      <a:pPr marL="0" marR="0" indent="0" algn="ctr" defTabSz="913410" rtl="0" eaLnBrk="1" fontAlgn="auto" latinLnBrk="0" hangingPunct="1">
                        <a:lnSpc>
                          <a:spcPct val="100000"/>
                        </a:lnSpc>
                        <a:spcBef>
                          <a:spcPts val="300"/>
                        </a:spcBef>
                        <a:spcAft>
                          <a:spcPts val="300"/>
                        </a:spcAft>
                        <a:buClrTx/>
                        <a:buSzTx/>
                        <a:buFontTx/>
                        <a:buNone/>
                        <a:tabLst/>
                        <a:defRPr/>
                      </a:pPr>
                      <a:r>
                        <a:rPr lang="zh-CN" altLang="en-US" sz="1600" kern="100" dirty="0" smtClean="0">
                          <a:effectLst/>
                        </a:rPr>
                        <a:t>知识分类</a:t>
                      </a:r>
                      <a:r>
                        <a:rPr lang="zh-CN" altLang="zh-CN" sz="1600" kern="100" dirty="0" smtClean="0">
                          <a:effectLst/>
                        </a:rPr>
                        <a:t>实例</a:t>
                      </a:r>
                      <a:endParaRPr lang="zh-CN" altLang="zh-CN" sz="1600" kern="100" dirty="0" smtClean="0">
                        <a:effectLst/>
                        <a:latin typeface="Calibri"/>
                        <a:ea typeface="宋体"/>
                        <a:cs typeface="Times New Roman"/>
                      </a:endParaRPr>
                    </a:p>
                    <a:p>
                      <a:pPr algn="ctr">
                        <a:spcBef>
                          <a:spcPts val="300"/>
                        </a:spcBef>
                        <a:spcAft>
                          <a:spcPts val="300"/>
                        </a:spcAft>
                      </a:pPr>
                      <a:r>
                        <a:rPr lang="en-US" sz="1600" kern="100" dirty="0">
                          <a:effectLst/>
                        </a:rPr>
                        <a:t> </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 </a:t>
                      </a:r>
                      <a:r>
                        <a:rPr lang="en-US" sz="1600" kern="100" dirty="0" smtClean="0">
                          <a:effectLst/>
                        </a:rPr>
                        <a:t>1</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 </a:t>
                      </a:r>
                      <a:r>
                        <a:rPr lang="en-US" sz="1600" kern="100" dirty="0" smtClean="0">
                          <a:effectLst/>
                        </a:rPr>
                        <a:t>0.01</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smtClean="0">
                          <a:effectLst/>
                        </a:rPr>
                        <a:t>0.5</a:t>
                      </a:r>
                      <a:r>
                        <a:rPr lang="en-US" sz="1600" kern="100" dirty="0">
                          <a:effectLst/>
                        </a:rPr>
                        <a:t> </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smtClean="0">
                          <a:effectLst/>
                        </a:rPr>
                        <a:t>2000</a:t>
                      </a:r>
                      <a:r>
                        <a:rPr lang="en-US" sz="1600" kern="100" dirty="0">
                          <a:effectLst/>
                        </a:rPr>
                        <a:t> </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en-US" sz="1600" kern="100" dirty="0" smtClean="0">
                        <a:effectLst/>
                      </a:endParaRPr>
                    </a:p>
                    <a:p>
                      <a:pPr algn="ctr">
                        <a:spcBef>
                          <a:spcPts val="300"/>
                        </a:spcBef>
                        <a:spcAft>
                          <a:spcPts val="300"/>
                        </a:spcAft>
                      </a:pPr>
                      <a:r>
                        <a:rPr lang="en-US" sz="1600" kern="100" dirty="0">
                          <a:effectLst/>
                        </a:rPr>
                        <a:t> </a:t>
                      </a:r>
                      <a:r>
                        <a:rPr lang="en-US" sz="1600" kern="100" dirty="0" smtClean="0">
                          <a:effectLst/>
                        </a:rPr>
                        <a:t>0.98</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smtClean="0">
                          <a:effectLst/>
                        </a:rPr>
                        <a:t>-</a:t>
                      </a:r>
                      <a:r>
                        <a:rPr lang="en-US" sz="1600" kern="100" dirty="0">
                          <a:effectLst/>
                        </a:rPr>
                        <a:t> </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a:effectLst/>
                        </a:rPr>
                        <a:t> </a:t>
                      </a:r>
                      <a:r>
                        <a:rPr lang="en-US" sz="1600" kern="100" dirty="0" smtClean="0">
                          <a:effectLst/>
                        </a:rPr>
                        <a:t>-</a:t>
                      </a:r>
                      <a:endParaRPr lang="zh-CN" sz="1600" kern="100" dirty="0">
                        <a:effectLst/>
                        <a:latin typeface="Calibri"/>
                        <a:ea typeface="宋体"/>
                        <a:cs typeface="Times New Roman"/>
                      </a:endParaRPr>
                    </a:p>
                  </a:txBody>
                  <a:tcPr marL="0" marR="0" marT="0" marB="0"/>
                </a:tc>
              </a:tr>
              <a:tr h="305651">
                <a:tc>
                  <a:txBody>
                    <a:bodyPr/>
                    <a:lstStyle/>
                    <a:p>
                      <a:pPr algn="ctr">
                        <a:spcBef>
                          <a:spcPts val="300"/>
                        </a:spcBef>
                        <a:spcAft>
                          <a:spcPts val="300"/>
                        </a:spcAft>
                      </a:pPr>
                      <a:r>
                        <a:rPr lang="en-US" altLang="zh-CN" sz="1600" kern="100" dirty="0" smtClean="0">
                          <a:effectLst/>
                          <a:latin typeface="Calibri"/>
                          <a:ea typeface="宋体"/>
                          <a:cs typeface="Times New Roman"/>
                        </a:rPr>
                        <a:t>……</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endParaRPr lang="zh-CN" sz="1600" kern="100" dirty="0">
                        <a:effectLst/>
                        <a:latin typeface="Calibri"/>
                        <a:ea typeface="宋体"/>
                        <a:cs typeface="Times New Roman"/>
                      </a:endParaRPr>
                    </a:p>
                  </a:txBody>
                  <a:tcPr marL="0" marR="0" marT="0" marB="0"/>
                </a:tc>
              </a:tr>
            </a:tbl>
          </a:graphicData>
        </a:graphic>
      </p:graphicFrame>
    </p:spTree>
    <p:extLst>
      <p:ext uri="{BB962C8B-B14F-4D97-AF65-F5344CB8AC3E}">
        <p14:creationId xmlns:p14="http://schemas.microsoft.com/office/powerpoint/2010/main" val="370459994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92696"/>
            <a:ext cx="7776865" cy="5688632"/>
          </a:xfrm>
        </p:spPr>
        <p:txBody>
          <a:bodyPr/>
          <a:lstStyle/>
          <a:p>
            <a:r>
              <a:rPr lang="zh-CN" altLang="en-US" dirty="0"/>
              <a:t>应用服务器内存分配</a:t>
            </a:r>
            <a:r>
              <a:rPr lang="zh-CN" altLang="zh-CN" dirty="0" smtClean="0"/>
              <a:t>设计方案与资源计算</a:t>
            </a:r>
            <a:endParaRPr lang="en-US" altLang="zh-CN" dirty="0" smtClean="0"/>
          </a:p>
          <a:p>
            <a:pPr marL="0" indent="0">
              <a:buNone/>
            </a:pPr>
            <a:r>
              <a:rPr lang="en-US" altLang="zh-CN" sz="1600" dirty="0" smtClean="0"/>
              <a:t>1</a:t>
            </a:r>
            <a:r>
              <a:rPr lang="zh-CN" altLang="zh-CN" sz="1600" dirty="0" smtClean="0"/>
              <a:t>）在不同并发情况下</a:t>
            </a:r>
            <a:r>
              <a:rPr lang="en-US" altLang="zh-CN" sz="1600" dirty="0" err="1" smtClean="0"/>
              <a:t>jboss</a:t>
            </a:r>
            <a:r>
              <a:rPr lang="zh-CN" altLang="zh-CN" sz="1600" dirty="0" smtClean="0"/>
              <a:t>参数与并发在线的一般关系</a:t>
            </a:r>
            <a:r>
              <a:rPr lang="en-US" altLang="zh-CN" sz="1600" dirty="0" smtClean="0"/>
              <a:t>:</a:t>
            </a:r>
            <a:endParaRPr lang="zh-CN" altLang="zh-CN" sz="1600" dirty="0" smtClean="0"/>
          </a:p>
          <a:p>
            <a:pPr marL="399618" lvl="1" indent="0">
              <a:buNone/>
            </a:pPr>
            <a:endParaRPr lang="zh-CN" altLang="zh-CN" sz="1800"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系统配置</a:t>
            </a:r>
            <a:r>
              <a:rPr lang="zh-CN" altLang="en-US" sz="3200" kern="0" dirty="0"/>
              <a:t>计算</a:t>
            </a:r>
          </a:p>
        </p:txBody>
      </p:sp>
      <p:graphicFrame>
        <p:nvGraphicFramePr>
          <p:cNvPr id="4" name="表格 3"/>
          <p:cNvGraphicFramePr>
            <a:graphicFrameLocks noGrp="1"/>
          </p:cNvGraphicFramePr>
          <p:nvPr>
            <p:extLst>
              <p:ext uri="{D42A27DB-BD31-4B8C-83A1-F6EECF244321}">
                <p14:modId xmlns:p14="http://schemas.microsoft.com/office/powerpoint/2010/main" val="264972125"/>
              </p:ext>
            </p:extLst>
          </p:nvPr>
        </p:nvGraphicFramePr>
        <p:xfrm>
          <a:off x="827584" y="1556793"/>
          <a:ext cx="7200800" cy="1440159"/>
        </p:xfrm>
        <a:graphic>
          <a:graphicData uri="http://schemas.openxmlformats.org/drawingml/2006/table">
            <a:tbl>
              <a:tblPr firstRow="1" firstCol="1" bandRow="1">
                <a:tableStyleId>{5C22544A-7EE6-4342-B048-85BDC9FD1C3A}</a:tableStyleId>
              </a:tblPr>
              <a:tblGrid>
                <a:gridCol w="1336131"/>
                <a:gridCol w="1752248"/>
                <a:gridCol w="1877952"/>
                <a:gridCol w="2234469"/>
              </a:tblGrid>
              <a:tr h="343945">
                <a:tc>
                  <a:txBody>
                    <a:bodyPr/>
                    <a:lstStyle/>
                    <a:p>
                      <a:pPr algn="ctr">
                        <a:lnSpc>
                          <a:spcPts val="1425"/>
                        </a:lnSpc>
                        <a:spcBef>
                          <a:spcPts val="750"/>
                        </a:spcBef>
                        <a:spcAft>
                          <a:spcPts val="750"/>
                        </a:spcAft>
                      </a:pPr>
                      <a:r>
                        <a:rPr lang="zh-CN" sz="1600" kern="0" dirty="0">
                          <a:effectLst/>
                        </a:rPr>
                        <a:t>并发数</a:t>
                      </a:r>
                      <a:endParaRPr lang="zh-CN" sz="1600" kern="100" dirty="0">
                        <a:effectLst/>
                        <a:latin typeface="Calibri"/>
                        <a:ea typeface="宋体"/>
                        <a:cs typeface="Times New Roman"/>
                      </a:endParaRPr>
                    </a:p>
                  </a:txBody>
                  <a:tcPr marL="0" marR="0" marT="0" marB="0" anchor="ctr"/>
                </a:tc>
                <a:tc>
                  <a:txBody>
                    <a:bodyPr/>
                    <a:lstStyle/>
                    <a:p>
                      <a:pPr algn="ctr">
                        <a:lnSpc>
                          <a:spcPts val="1425"/>
                        </a:lnSpc>
                        <a:spcBef>
                          <a:spcPts val="750"/>
                        </a:spcBef>
                        <a:spcAft>
                          <a:spcPts val="750"/>
                        </a:spcAft>
                      </a:pPr>
                      <a:r>
                        <a:rPr lang="zh-CN" sz="1600" kern="0" dirty="0">
                          <a:effectLst/>
                        </a:rPr>
                        <a:t>服务器内存</a:t>
                      </a:r>
                      <a:endParaRPr lang="zh-CN" sz="1600" kern="100" dirty="0">
                        <a:effectLst/>
                        <a:latin typeface="Calibri"/>
                        <a:ea typeface="宋体"/>
                        <a:cs typeface="Times New Roman"/>
                      </a:endParaRPr>
                    </a:p>
                  </a:txBody>
                  <a:tcPr marL="0" marR="0" marT="0" marB="0" anchor="ctr"/>
                </a:tc>
                <a:tc gridSpan="2">
                  <a:txBody>
                    <a:bodyPr/>
                    <a:lstStyle/>
                    <a:p>
                      <a:pPr algn="ctr">
                        <a:lnSpc>
                          <a:spcPts val="1425"/>
                        </a:lnSpc>
                        <a:spcBef>
                          <a:spcPts val="750"/>
                        </a:spcBef>
                        <a:spcAft>
                          <a:spcPts val="750"/>
                        </a:spcAft>
                      </a:pPr>
                      <a:r>
                        <a:rPr lang="en-US" sz="1600" kern="0" dirty="0" err="1">
                          <a:effectLst/>
                        </a:rPr>
                        <a:t>jboss</a:t>
                      </a:r>
                      <a:r>
                        <a:rPr lang="zh-CN" sz="1600" kern="0" dirty="0">
                          <a:effectLst/>
                        </a:rPr>
                        <a:t>参数</a:t>
                      </a:r>
                      <a:endParaRPr lang="zh-CN" sz="1600" kern="100" dirty="0">
                        <a:effectLst/>
                        <a:latin typeface="Calibri"/>
                        <a:ea typeface="宋体"/>
                        <a:cs typeface="Times New Roman"/>
                      </a:endParaRPr>
                    </a:p>
                  </a:txBody>
                  <a:tcPr marL="0" marR="0" marT="0" marB="0" anchor="ctr"/>
                </a:tc>
                <a:tc hMerge="1">
                  <a:txBody>
                    <a:bodyPr/>
                    <a:lstStyle/>
                    <a:p>
                      <a:endParaRPr lang="zh-CN" altLang="en-US"/>
                    </a:p>
                  </a:txBody>
                  <a:tcPr/>
                </a:tc>
              </a:tr>
              <a:tr h="265328">
                <a:tc>
                  <a:txBody>
                    <a:bodyPr/>
                    <a:lstStyle/>
                    <a:p>
                      <a:pPr algn="l">
                        <a:spcAft>
                          <a:spcPts val="0"/>
                        </a:spcAft>
                      </a:pPr>
                      <a:r>
                        <a:rPr lang="en-US" sz="1600" kern="0" dirty="0">
                          <a:effectLst/>
                        </a:rPr>
                        <a:t> </a:t>
                      </a:r>
                      <a:endParaRPr lang="zh-CN" sz="1600" kern="100" dirty="0">
                        <a:effectLst/>
                        <a:latin typeface="Calibri"/>
                        <a:ea typeface="宋体"/>
                        <a:cs typeface="Times New Roman"/>
                      </a:endParaRPr>
                    </a:p>
                  </a:txBody>
                  <a:tcPr marL="0" marR="0" marT="0" marB="0" anchor="ctr"/>
                </a:tc>
                <a:tc>
                  <a:txBody>
                    <a:bodyPr/>
                    <a:lstStyle/>
                    <a:p>
                      <a:pPr algn="l">
                        <a:spcAft>
                          <a:spcPts val="0"/>
                        </a:spcAft>
                      </a:pPr>
                      <a:r>
                        <a:rPr lang="en-US" sz="1600" kern="0" dirty="0">
                          <a:effectLst/>
                        </a:rPr>
                        <a:t> </a:t>
                      </a:r>
                      <a:endParaRPr lang="zh-CN" sz="1600" kern="100" dirty="0">
                        <a:effectLst/>
                        <a:latin typeface="Calibri"/>
                        <a:ea typeface="宋体"/>
                        <a:cs typeface="Times New Roman"/>
                      </a:endParaRPr>
                    </a:p>
                  </a:txBody>
                  <a:tcPr marL="0" marR="0" marT="0" marB="0" anchor="ctr"/>
                </a:tc>
                <a:tc>
                  <a:txBody>
                    <a:bodyPr/>
                    <a:lstStyle/>
                    <a:p>
                      <a:pPr algn="l">
                        <a:spcAft>
                          <a:spcPts val="0"/>
                        </a:spcAft>
                      </a:pPr>
                      <a:r>
                        <a:rPr lang="en-US" sz="1600" kern="0">
                          <a:effectLst/>
                        </a:rPr>
                        <a:t>maxThreads</a:t>
                      </a:r>
                      <a:endParaRPr lang="zh-CN" sz="1600" kern="100">
                        <a:effectLst/>
                        <a:latin typeface="Calibri"/>
                        <a:ea typeface="宋体"/>
                        <a:cs typeface="Times New Roman"/>
                      </a:endParaRPr>
                    </a:p>
                  </a:txBody>
                  <a:tcPr marL="0" marR="0" marT="0" marB="0" anchor="ctr"/>
                </a:tc>
                <a:tc>
                  <a:txBody>
                    <a:bodyPr/>
                    <a:lstStyle/>
                    <a:p>
                      <a:pPr algn="l">
                        <a:spcAft>
                          <a:spcPts val="0"/>
                        </a:spcAft>
                      </a:pPr>
                      <a:r>
                        <a:rPr lang="en-US" sz="1600" kern="0">
                          <a:effectLst/>
                        </a:rPr>
                        <a:t>acceptCount</a:t>
                      </a:r>
                      <a:endParaRPr lang="zh-CN" sz="1600" kern="100">
                        <a:effectLst/>
                        <a:latin typeface="Calibri"/>
                        <a:ea typeface="宋体"/>
                        <a:cs typeface="Times New Roman"/>
                      </a:endParaRPr>
                    </a:p>
                  </a:txBody>
                  <a:tcPr marL="0" marR="0" marT="0" marB="0" anchor="ctr"/>
                </a:tc>
              </a:tr>
              <a:tr h="265328">
                <a:tc>
                  <a:txBody>
                    <a:bodyPr/>
                    <a:lstStyle/>
                    <a:p>
                      <a:pPr algn="l">
                        <a:spcAft>
                          <a:spcPts val="0"/>
                        </a:spcAft>
                      </a:pPr>
                      <a:r>
                        <a:rPr lang="en-US" sz="1600" kern="0">
                          <a:effectLst/>
                        </a:rPr>
                        <a:t>50</a:t>
                      </a:r>
                      <a:r>
                        <a:rPr lang="zh-CN" sz="1600" kern="0">
                          <a:effectLst/>
                        </a:rPr>
                        <a:t>以下</a:t>
                      </a:r>
                      <a:endParaRPr lang="zh-CN" sz="1600" kern="100">
                        <a:effectLst/>
                        <a:latin typeface="Calibri"/>
                        <a:ea typeface="宋体"/>
                        <a:cs typeface="Times New Roman"/>
                      </a:endParaRPr>
                    </a:p>
                  </a:txBody>
                  <a:tcPr marL="0" marR="0" marT="0" marB="0" anchor="ctr"/>
                </a:tc>
                <a:tc>
                  <a:txBody>
                    <a:bodyPr/>
                    <a:lstStyle/>
                    <a:p>
                      <a:pPr algn="l">
                        <a:spcAft>
                          <a:spcPts val="0"/>
                        </a:spcAft>
                      </a:pPr>
                      <a:r>
                        <a:rPr lang="en-US" sz="1600" kern="0" dirty="0">
                          <a:effectLst/>
                        </a:rPr>
                        <a:t>2G</a:t>
                      </a:r>
                      <a:endParaRPr lang="zh-CN" sz="1600" kern="100" dirty="0">
                        <a:effectLst/>
                        <a:latin typeface="Calibri"/>
                        <a:ea typeface="宋体"/>
                        <a:cs typeface="Times New Roman"/>
                      </a:endParaRPr>
                    </a:p>
                  </a:txBody>
                  <a:tcPr marL="0" marR="0" marT="0" marB="0" anchor="ctr"/>
                </a:tc>
                <a:tc>
                  <a:txBody>
                    <a:bodyPr/>
                    <a:lstStyle/>
                    <a:p>
                      <a:pPr algn="l">
                        <a:spcAft>
                          <a:spcPts val="0"/>
                        </a:spcAft>
                      </a:pPr>
                      <a:r>
                        <a:rPr lang="en-US" sz="1600" kern="0">
                          <a:effectLst/>
                        </a:rPr>
                        <a:t>256</a:t>
                      </a:r>
                      <a:endParaRPr lang="zh-CN" sz="1600" kern="100">
                        <a:effectLst/>
                        <a:latin typeface="Calibri"/>
                        <a:ea typeface="宋体"/>
                        <a:cs typeface="Times New Roman"/>
                      </a:endParaRPr>
                    </a:p>
                  </a:txBody>
                  <a:tcPr marL="0" marR="0" marT="0" marB="0" anchor="ctr"/>
                </a:tc>
                <a:tc>
                  <a:txBody>
                    <a:bodyPr/>
                    <a:lstStyle/>
                    <a:p>
                      <a:pPr algn="l">
                        <a:spcAft>
                          <a:spcPts val="0"/>
                        </a:spcAft>
                      </a:pPr>
                      <a:r>
                        <a:rPr lang="en-US" sz="1600" kern="0">
                          <a:effectLst/>
                        </a:rPr>
                        <a:t>800</a:t>
                      </a:r>
                      <a:endParaRPr lang="zh-CN" sz="1600" kern="100">
                        <a:effectLst/>
                        <a:latin typeface="Calibri"/>
                        <a:ea typeface="宋体"/>
                        <a:cs typeface="Times New Roman"/>
                      </a:endParaRPr>
                    </a:p>
                  </a:txBody>
                  <a:tcPr marL="0" marR="0" marT="0" marB="0" anchor="ctr"/>
                </a:tc>
              </a:tr>
              <a:tr h="265328">
                <a:tc>
                  <a:txBody>
                    <a:bodyPr/>
                    <a:lstStyle/>
                    <a:p>
                      <a:pPr algn="l">
                        <a:spcAft>
                          <a:spcPts val="0"/>
                        </a:spcAft>
                      </a:pPr>
                      <a:r>
                        <a:rPr lang="en-US" sz="1600" kern="0" dirty="0">
                          <a:effectLst/>
                        </a:rPr>
                        <a:t>50-300</a:t>
                      </a:r>
                      <a:endParaRPr lang="zh-CN" sz="1600" kern="100" dirty="0">
                        <a:effectLst/>
                        <a:latin typeface="Calibri"/>
                        <a:ea typeface="宋体"/>
                        <a:cs typeface="Times New Roman"/>
                      </a:endParaRPr>
                    </a:p>
                  </a:txBody>
                  <a:tcPr marL="0" marR="0" marT="0" marB="0" anchor="ctr"/>
                </a:tc>
                <a:tc>
                  <a:txBody>
                    <a:bodyPr/>
                    <a:lstStyle/>
                    <a:p>
                      <a:pPr algn="l">
                        <a:spcAft>
                          <a:spcPts val="0"/>
                        </a:spcAft>
                      </a:pPr>
                      <a:r>
                        <a:rPr lang="en-US" sz="1600" kern="0" dirty="0">
                          <a:effectLst/>
                        </a:rPr>
                        <a:t>4G</a:t>
                      </a:r>
                      <a:endParaRPr lang="zh-CN" sz="1600" kern="100" dirty="0">
                        <a:effectLst/>
                        <a:latin typeface="Calibri"/>
                        <a:ea typeface="宋体"/>
                        <a:cs typeface="Times New Roman"/>
                      </a:endParaRPr>
                    </a:p>
                  </a:txBody>
                  <a:tcPr marL="0" marR="0" marT="0" marB="0" anchor="ctr"/>
                </a:tc>
                <a:tc>
                  <a:txBody>
                    <a:bodyPr/>
                    <a:lstStyle/>
                    <a:p>
                      <a:pPr algn="l">
                        <a:spcAft>
                          <a:spcPts val="0"/>
                        </a:spcAft>
                      </a:pPr>
                      <a:r>
                        <a:rPr lang="en-US" sz="1600" kern="0">
                          <a:effectLst/>
                        </a:rPr>
                        <a:t>600</a:t>
                      </a:r>
                      <a:endParaRPr lang="zh-CN" sz="1600" kern="100">
                        <a:effectLst/>
                        <a:latin typeface="Calibri"/>
                        <a:ea typeface="宋体"/>
                        <a:cs typeface="Times New Roman"/>
                      </a:endParaRPr>
                    </a:p>
                  </a:txBody>
                  <a:tcPr marL="0" marR="0" marT="0" marB="0" anchor="ctr"/>
                </a:tc>
                <a:tc>
                  <a:txBody>
                    <a:bodyPr/>
                    <a:lstStyle/>
                    <a:p>
                      <a:pPr algn="l">
                        <a:spcAft>
                          <a:spcPts val="0"/>
                        </a:spcAft>
                      </a:pPr>
                      <a:r>
                        <a:rPr lang="en-US" sz="1600" kern="0">
                          <a:effectLst/>
                        </a:rPr>
                        <a:t>1024</a:t>
                      </a:r>
                      <a:endParaRPr lang="zh-CN" sz="1600" kern="100">
                        <a:effectLst/>
                        <a:latin typeface="Calibri"/>
                        <a:ea typeface="宋体"/>
                        <a:cs typeface="Times New Roman"/>
                      </a:endParaRPr>
                    </a:p>
                  </a:txBody>
                  <a:tcPr marL="0" marR="0" marT="0" marB="0" anchor="ctr"/>
                </a:tc>
              </a:tr>
              <a:tr h="300230">
                <a:tc>
                  <a:txBody>
                    <a:bodyPr/>
                    <a:lstStyle/>
                    <a:p>
                      <a:pPr algn="l">
                        <a:spcAft>
                          <a:spcPts val="0"/>
                        </a:spcAft>
                      </a:pPr>
                      <a:r>
                        <a:rPr lang="en-US" sz="1600" kern="0" dirty="0">
                          <a:effectLst/>
                        </a:rPr>
                        <a:t>300-800</a:t>
                      </a:r>
                      <a:endParaRPr lang="zh-CN" sz="1600" kern="100" dirty="0">
                        <a:effectLst/>
                        <a:latin typeface="Calibri"/>
                        <a:ea typeface="宋体"/>
                        <a:cs typeface="Times New Roman"/>
                      </a:endParaRPr>
                    </a:p>
                  </a:txBody>
                  <a:tcPr marL="0" marR="0" marT="0" marB="0" anchor="ctr"/>
                </a:tc>
                <a:tc>
                  <a:txBody>
                    <a:bodyPr/>
                    <a:lstStyle/>
                    <a:p>
                      <a:pPr algn="l">
                        <a:spcAft>
                          <a:spcPts val="0"/>
                        </a:spcAft>
                      </a:pPr>
                      <a:r>
                        <a:rPr lang="en-US" sz="1600" kern="0" dirty="0">
                          <a:effectLst/>
                        </a:rPr>
                        <a:t>8G</a:t>
                      </a:r>
                      <a:endParaRPr lang="zh-CN" sz="1600" kern="100" dirty="0">
                        <a:effectLst/>
                        <a:latin typeface="Calibri"/>
                        <a:ea typeface="宋体"/>
                        <a:cs typeface="Times New Roman"/>
                      </a:endParaRPr>
                    </a:p>
                  </a:txBody>
                  <a:tcPr marL="0" marR="0" marT="0" marB="0" anchor="ctr"/>
                </a:tc>
                <a:tc>
                  <a:txBody>
                    <a:bodyPr/>
                    <a:lstStyle/>
                    <a:p>
                      <a:pPr algn="l">
                        <a:spcAft>
                          <a:spcPts val="0"/>
                        </a:spcAft>
                      </a:pPr>
                      <a:r>
                        <a:rPr lang="en-US" sz="1600" kern="0" dirty="0">
                          <a:effectLst/>
                        </a:rPr>
                        <a:t>1024</a:t>
                      </a:r>
                      <a:endParaRPr lang="zh-CN" sz="1600" kern="100" dirty="0">
                        <a:effectLst/>
                        <a:latin typeface="Calibri"/>
                        <a:ea typeface="宋体"/>
                        <a:cs typeface="Times New Roman"/>
                      </a:endParaRPr>
                    </a:p>
                  </a:txBody>
                  <a:tcPr marL="0" marR="0" marT="0" marB="0" anchor="ctr"/>
                </a:tc>
                <a:tc>
                  <a:txBody>
                    <a:bodyPr/>
                    <a:lstStyle/>
                    <a:p>
                      <a:pPr algn="l">
                        <a:spcAft>
                          <a:spcPts val="0"/>
                        </a:spcAft>
                      </a:pPr>
                      <a:r>
                        <a:rPr lang="en-US" sz="1600" kern="0" dirty="0">
                          <a:effectLst/>
                        </a:rPr>
                        <a:t>1528</a:t>
                      </a:r>
                      <a:endParaRPr lang="zh-CN" sz="1600" kern="100" dirty="0">
                        <a:effectLst/>
                        <a:latin typeface="Calibri"/>
                        <a:ea typeface="宋体"/>
                        <a:cs typeface="Times New Roman"/>
                      </a:endParaRPr>
                    </a:p>
                  </a:txBody>
                  <a:tcPr marL="0" marR="0" marT="0" marB="0" anchor="ctr"/>
                </a:tc>
              </a:tr>
            </a:tbl>
          </a:graphicData>
        </a:graphic>
      </p:graphicFrame>
      <p:sp>
        <p:nvSpPr>
          <p:cNvPr id="7" name="矩形 6"/>
          <p:cNvSpPr/>
          <p:nvPr/>
        </p:nvSpPr>
        <p:spPr>
          <a:xfrm>
            <a:off x="611560" y="3068960"/>
            <a:ext cx="7560840" cy="307777"/>
          </a:xfrm>
          <a:prstGeom prst="rect">
            <a:avLst/>
          </a:prstGeom>
        </p:spPr>
        <p:txBody>
          <a:bodyPr wrap="square">
            <a:spAutoFit/>
          </a:bodyPr>
          <a:lstStyle/>
          <a:p>
            <a:r>
              <a:rPr lang="en-US" altLang="zh-CN" sz="1400" dirty="0" smtClean="0"/>
              <a:t>2) </a:t>
            </a:r>
            <a:r>
              <a:rPr lang="zh-CN" altLang="zh-CN" sz="1400" dirty="0" smtClean="0"/>
              <a:t>应用</a:t>
            </a:r>
            <a:r>
              <a:rPr lang="zh-CN" altLang="zh-CN" sz="1400" dirty="0"/>
              <a:t>服务器分配内存、最大线程数、数据库连接池参数配置：</a:t>
            </a:r>
          </a:p>
        </p:txBody>
      </p:sp>
      <p:graphicFrame>
        <p:nvGraphicFramePr>
          <p:cNvPr id="8" name="表格 7"/>
          <p:cNvGraphicFramePr>
            <a:graphicFrameLocks noGrp="1"/>
          </p:cNvGraphicFramePr>
          <p:nvPr>
            <p:extLst>
              <p:ext uri="{D42A27DB-BD31-4B8C-83A1-F6EECF244321}">
                <p14:modId xmlns:p14="http://schemas.microsoft.com/office/powerpoint/2010/main" val="4076617863"/>
              </p:ext>
            </p:extLst>
          </p:nvPr>
        </p:nvGraphicFramePr>
        <p:xfrm>
          <a:off x="755575" y="3429001"/>
          <a:ext cx="7261592" cy="2511369"/>
        </p:xfrm>
        <a:graphic>
          <a:graphicData uri="http://schemas.openxmlformats.org/drawingml/2006/table">
            <a:tbl>
              <a:tblPr firstRow="1" firstCol="1" bandRow="1">
                <a:tableStyleId>{5C22544A-7EE6-4342-B048-85BDC9FD1C3A}</a:tableStyleId>
              </a:tblPr>
              <a:tblGrid>
                <a:gridCol w="936884"/>
                <a:gridCol w="1189107"/>
                <a:gridCol w="1048652"/>
                <a:gridCol w="936884"/>
                <a:gridCol w="1164529"/>
                <a:gridCol w="1048652"/>
                <a:gridCol w="936884"/>
              </a:tblGrid>
              <a:tr h="775698">
                <a:tc>
                  <a:txBody>
                    <a:bodyPr/>
                    <a:lstStyle/>
                    <a:p>
                      <a:pPr algn="ctr">
                        <a:spcBef>
                          <a:spcPts val="300"/>
                        </a:spcBef>
                        <a:spcAft>
                          <a:spcPts val="300"/>
                        </a:spcAft>
                      </a:pPr>
                      <a:r>
                        <a:rPr lang="zh-CN" sz="1600" kern="100" dirty="0">
                          <a:effectLst/>
                        </a:rPr>
                        <a:t>业务系统</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zh-CN" sz="1600" kern="100" dirty="0">
                          <a:effectLst/>
                        </a:rPr>
                        <a:t>应用服务器</a:t>
                      </a:r>
                    </a:p>
                    <a:p>
                      <a:pPr algn="ctr">
                        <a:spcBef>
                          <a:spcPts val="300"/>
                        </a:spcBef>
                        <a:spcAft>
                          <a:spcPts val="300"/>
                        </a:spcAft>
                      </a:pPr>
                      <a:r>
                        <a:rPr lang="zh-CN" sz="1600" kern="100" dirty="0">
                          <a:effectLst/>
                        </a:rPr>
                        <a:t>分配内存</a:t>
                      </a:r>
                    </a:p>
                    <a:p>
                      <a:pPr algn="ctr">
                        <a:spcBef>
                          <a:spcPts val="300"/>
                        </a:spcBef>
                        <a:spcAft>
                          <a:spcPts val="300"/>
                        </a:spcAft>
                      </a:pPr>
                      <a:r>
                        <a:rPr lang="en-US" sz="1600" kern="100" dirty="0">
                          <a:effectLst/>
                        </a:rPr>
                        <a:t>20G</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zh-CN" sz="1600" kern="100" dirty="0">
                          <a:effectLst/>
                        </a:rPr>
                        <a:t>应用服务器</a:t>
                      </a:r>
                    </a:p>
                    <a:p>
                      <a:pPr algn="ctr">
                        <a:spcBef>
                          <a:spcPts val="300"/>
                        </a:spcBef>
                        <a:spcAft>
                          <a:spcPts val="300"/>
                        </a:spcAft>
                      </a:pPr>
                      <a:r>
                        <a:rPr lang="zh-CN" sz="1600" kern="100" dirty="0">
                          <a:effectLst/>
                        </a:rPr>
                        <a:t>最大线程数</a:t>
                      </a:r>
                    </a:p>
                    <a:p>
                      <a:pPr algn="ctr">
                        <a:spcBef>
                          <a:spcPts val="300"/>
                        </a:spcBef>
                        <a:spcAft>
                          <a:spcPts val="300"/>
                        </a:spcAft>
                      </a:pPr>
                      <a:r>
                        <a:rPr lang="en-US" sz="1600" kern="100" dirty="0">
                          <a:effectLst/>
                        </a:rPr>
                        <a:t>/</a:t>
                      </a:r>
                      <a:r>
                        <a:rPr lang="zh-CN" sz="1600" kern="100" dirty="0">
                          <a:effectLst/>
                        </a:rPr>
                        <a:t>可接收数</a:t>
                      </a:r>
                      <a:endParaRPr lang="zh-CN" sz="1600" kern="100" dirty="0">
                        <a:effectLst/>
                        <a:latin typeface="Calibri"/>
                        <a:ea typeface="宋体"/>
                        <a:cs typeface="Times New Roman"/>
                      </a:endParaRPr>
                    </a:p>
                  </a:txBody>
                  <a:tcPr marL="0" marR="0" marT="0" marB="0"/>
                </a:tc>
                <a:tc gridSpan="4">
                  <a:txBody>
                    <a:bodyPr/>
                    <a:lstStyle/>
                    <a:p>
                      <a:pPr indent="1338580" algn="just">
                        <a:spcBef>
                          <a:spcPts val="300"/>
                        </a:spcBef>
                        <a:spcAft>
                          <a:spcPts val="300"/>
                        </a:spcAft>
                      </a:pPr>
                      <a:r>
                        <a:rPr lang="en-US" sz="1600" kern="100" dirty="0">
                          <a:effectLst/>
                        </a:rPr>
                        <a:t> </a:t>
                      </a:r>
                      <a:endParaRPr lang="zh-CN" sz="1600" kern="100" dirty="0">
                        <a:effectLst/>
                      </a:endParaRPr>
                    </a:p>
                    <a:p>
                      <a:pPr indent="669290" algn="just">
                        <a:spcBef>
                          <a:spcPts val="300"/>
                        </a:spcBef>
                        <a:spcAft>
                          <a:spcPts val="300"/>
                        </a:spcAft>
                      </a:pPr>
                      <a:r>
                        <a:rPr lang="en-US" sz="1600" kern="100" dirty="0">
                          <a:effectLst/>
                        </a:rPr>
                        <a:t>ORACLE</a:t>
                      </a:r>
                      <a:r>
                        <a:rPr lang="zh-CN" sz="1600" kern="100" dirty="0">
                          <a:effectLst/>
                        </a:rPr>
                        <a:t>数据库连接池参数</a:t>
                      </a:r>
                      <a:endParaRPr lang="zh-CN" sz="1600" kern="100" dirty="0">
                        <a:effectLst/>
                        <a:latin typeface="Calibri"/>
                        <a:ea typeface="宋体"/>
                        <a:cs typeface="Times New Roman"/>
                      </a:endParaRPr>
                    </a:p>
                  </a:txBody>
                  <a:tcPr marL="0" marR="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r>
              <a:tr h="273243">
                <a:tc>
                  <a:txBody>
                    <a:bodyPr/>
                    <a:lstStyle/>
                    <a:p>
                      <a:pPr algn="just">
                        <a:spcBef>
                          <a:spcPts val="300"/>
                        </a:spcBef>
                        <a:spcAft>
                          <a:spcPts val="300"/>
                        </a:spcAft>
                      </a:pPr>
                      <a:r>
                        <a:rPr lang="zh-CN" sz="1600" kern="100" dirty="0">
                          <a:effectLst/>
                        </a:rPr>
                        <a:t>基础管理</a:t>
                      </a:r>
                      <a:endParaRPr lang="zh-CN" sz="1600" kern="100" dirty="0">
                        <a:effectLst/>
                        <a:latin typeface="Calibri"/>
                        <a:ea typeface="宋体"/>
                        <a:cs typeface="Times New Roman"/>
                      </a:endParaRPr>
                    </a:p>
                  </a:txBody>
                  <a:tcPr marL="0" marR="0" marT="0" marB="0" anchor="ctr"/>
                </a:tc>
                <a:tc gridSpan="2">
                  <a:txBody>
                    <a:bodyPr/>
                    <a:lstStyle/>
                    <a:p>
                      <a:endParaRPr lang="zh-CN" altLang="en-US" sz="1600" dirty="0"/>
                    </a:p>
                  </a:txBody>
                  <a:tcPr marL="0" marR="0" marT="0" marB="0" anchor="ctr"/>
                </a:tc>
                <a:tc hMerge="1">
                  <a:txBody>
                    <a:bodyPr/>
                    <a:lstStyle/>
                    <a:p>
                      <a:endParaRPr lang="zh-CN" altLang="en-US"/>
                    </a:p>
                  </a:txBody>
                  <a:tcPr/>
                </a:tc>
                <a:tc>
                  <a:txBody>
                    <a:bodyPr/>
                    <a:lstStyle/>
                    <a:p>
                      <a:pPr algn="ctr">
                        <a:spcBef>
                          <a:spcPts val="300"/>
                        </a:spcBef>
                        <a:spcAft>
                          <a:spcPts val="300"/>
                        </a:spcAft>
                      </a:pPr>
                      <a:r>
                        <a:rPr lang="en-US" sz="1600" kern="100" dirty="0" err="1">
                          <a:effectLst/>
                        </a:rPr>
                        <a:t>initialSize</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a:effectLst/>
                        </a:rPr>
                        <a:t>maxActive</a:t>
                      </a:r>
                      <a:endParaRPr lang="zh-CN" sz="1600" kern="10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0" dirty="0" err="1">
                          <a:effectLst/>
                        </a:rPr>
                        <a:t>maxIdle</a:t>
                      </a:r>
                      <a:endParaRPr lang="zh-CN" sz="1600" kern="100" dirty="0">
                        <a:effectLst/>
                        <a:latin typeface="Calibri"/>
                        <a:ea typeface="宋体"/>
                        <a:cs typeface="Times New Roman"/>
                      </a:endParaRPr>
                    </a:p>
                  </a:txBody>
                  <a:tcPr marL="0" marR="0" marT="0" marB="0"/>
                </a:tc>
                <a:tc>
                  <a:txBody>
                    <a:bodyPr/>
                    <a:lstStyle/>
                    <a:p>
                      <a:pPr algn="just">
                        <a:spcBef>
                          <a:spcPts val="300"/>
                        </a:spcBef>
                        <a:spcAft>
                          <a:spcPts val="300"/>
                        </a:spcAft>
                      </a:pPr>
                      <a:r>
                        <a:rPr lang="en-US" sz="1600" kern="100">
                          <a:effectLst/>
                        </a:rPr>
                        <a:t>   </a:t>
                      </a:r>
                      <a:r>
                        <a:rPr lang="en-US" sz="1600" kern="0">
                          <a:effectLst/>
                        </a:rPr>
                        <a:t>minIdle</a:t>
                      </a:r>
                      <a:endParaRPr lang="zh-CN" sz="1600" kern="100">
                        <a:effectLst/>
                        <a:latin typeface="Calibri"/>
                        <a:ea typeface="宋体"/>
                        <a:cs typeface="Times New Roman"/>
                      </a:endParaRPr>
                    </a:p>
                  </a:txBody>
                  <a:tcPr marL="0" marR="0" marT="0" marB="0"/>
                </a:tc>
              </a:tr>
              <a:tr h="213986">
                <a:tc>
                  <a:txBody>
                    <a:bodyPr/>
                    <a:lstStyle/>
                    <a:p>
                      <a:pPr algn="just">
                        <a:spcBef>
                          <a:spcPts val="300"/>
                        </a:spcBef>
                        <a:spcAft>
                          <a:spcPts val="300"/>
                        </a:spcAft>
                      </a:pPr>
                      <a:r>
                        <a:rPr lang="en-US" sz="1600" kern="100" dirty="0" err="1">
                          <a:effectLst/>
                        </a:rPr>
                        <a:t>erm</a:t>
                      </a:r>
                      <a:endParaRPr lang="zh-CN" sz="1600" kern="100" dirty="0">
                        <a:effectLst/>
                        <a:latin typeface="Calibri"/>
                        <a:ea typeface="宋体"/>
                        <a:cs typeface="Times New Roman"/>
                      </a:endParaRPr>
                    </a:p>
                  </a:txBody>
                  <a:tcPr marL="0" marR="0" marT="0" marB="0" anchor="ctr"/>
                </a:tc>
                <a:tc rowSpan="2">
                  <a:txBody>
                    <a:bodyPr/>
                    <a:lstStyle/>
                    <a:p>
                      <a:pPr algn="ctr">
                        <a:spcBef>
                          <a:spcPts val="300"/>
                        </a:spcBef>
                        <a:spcAft>
                          <a:spcPts val="300"/>
                        </a:spcAft>
                      </a:pPr>
                      <a:r>
                        <a:rPr lang="en-US" sz="1600" kern="100" dirty="0" smtClean="0">
                          <a:solidFill>
                            <a:schemeClr val="dk1"/>
                          </a:solidFill>
                          <a:effectLst/>
                          <a:latin typeface="Calibri"/>
                          <a:ea typeface="宋体"/>
                          <a:cs typeface="Arial"/>
                        </a:rPr>
                        <a:t>        8G</a:t>
                      </a:r>
                      <a:endParaRPr lang="zh-CN" sz="1600" kern="100" dirty="0">
                        <a:solidFill>
                          <a:schemeClr val="dk1"/>
                        </a:solidFill>
                        <a:effectLst/>
                        <a:latin typeface="Calibri"/>
                        <a:ea typeface="宋体"/>
                        <a:cs typeface="Arial"/>
                      </a:endParaRPr>
                    </a:p>
                  </a:txBody>
                  <a:tcPr marL="0" marR="0" marT="0" marB="0" anchor="ctr"/>
                </a:tc>
                <a:tc rowSpan="2">
                  <a:txBody>
                    <a:bodyPr/>
                    <a:lstStyle/>
                    <a:p>
                      <a:pPr algn="just">
                        <a:spcBef>
                          <a:spcPts val="300"/>
                        </a:spcBef>
                        <a:spcAft>
                          <a:spcPts val="300"/>
                        </a:spcAft>
                      </a:pPr>
                      <a:r>
                        <a:rPr lang="en-US" sz="1600" kern="100" dirty="0" smtClean="0">
                          <a:solidFill>
                            <a:schemeClr val="dk1"/>
                          </a:solidFill>
                          <a:effectLst/>
                          <a:latin typeface="Calibri"/>
                          <a:ea typeface="宋体"/>
                          <a:cs typeface="Arial"/>
                        </a:rPr>
                        <a:t>     1024/1528</a:t>
                      </a:r>
                      <a:endParaRPr lang="zh-CN" sz="1600" kern="100" dirty="0">
                        <a:solidFill>
                          <a:schemeClr val="dk1"/>
                        </a:solidFill>
                        <a:effectLst/>
                        <a:latin typeface="Calibri"/>
                        <a:ea typeface="宋体"/>
                        <a:cs typeface="Arial"/>
                      </a:endParaRPr>
                    </a:p>
                    <a:p>
                      <a:pPr algn="just">
                        <a:spcBef>
                          <a:spcPts val="300"/>
                        </a:spcBef>
                        <a:spcAft>
                          <a:spcPts val="300"/>
                        </a:spcAft>
                      </a:pPr>
                      <a:r>
                        <a:rPr lang="en-US" sz="1600" kern="100" dirty="0">
                          <a:solidFill>
                            <a:schemeClr val="dk1"/>
                          </a:solidFill>
                          <a:effectLst/>
                          <a:latin typeface="Calibri"/>
                          <a:ea typeface="宋体"/>
                          <a:cs typeface="Arial"/>
                        </a:rPr>
                        <a:t> </a:t>
                      </a:r>
                      <a:endParaRPr lang="zh-CN" sz="1600" kern="100" dirty="0">
                        <a:solidFill>
                          <a:schemeClr val="dk1"/>
                        </a:solidFill>
                        <a:effectLst/>
                        <a:latin typeface="Calibri"/>
                        <a:ea typeface="宋体"/>
                        <a:cs typeface="Arial"/>
                      </a:endParaRPr>
                    </a:p>
                  </a:txBody>
                  <a:tcPr marL="0" marR="0" marT="0" marB="0"/>
                </a:tc>
                <a:tc>
                  <a:txBody>
                    <a:bodyPr/>
                    <a:lstStyle/>
                    <a:p>
                      <a:pPr algn="ctr">
                        <a:spcBef>
                          <a:spcPts val="300"/>
                        </a:spcBef>
                        <a:spcAft>
                          <a:spcPts val="300"/>
                        </a:spcAft>
                      </a:pPr>
                      <a:r>
                        <a:rPr lang="en-US" sz="1600" kern="100">
                          <a:effectLst/>
                        </a:rPr>
                        <a:t>30</a:t>
                      </a:r>
                      <a:endParaRPr lang="zh-CN" sz="1600" kern="10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a:effectLst/>
                        </a:rPr>
                        <a:t>450</a:t>
                      </a:r>
                      <a:endParaRPr lang="zh-CN" sz="1600" kern="10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a:effectLst/>
                        </a:rPr>
                        <a:t>50</a:t>
                      </a:r>
                      <a:endParaRPr lang="zh-CN" sz="1600" kern="10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a:effectLst/>
                        </a:rPr>
                        <a:t>20</a:t>
                      </a:r>
                      <a:endParaRPr lang="zh-CN" sz="1600" kern="100">
                        <a:effectLst/>
                        <a:latin typeface="Calibri"/>
                        <a:ea typeface="宋体"/>
                        <a:cs typeface="Times New Roman"/>
                      </a:endParaRPr>
                    </a:p>
                  </a:txBody>
                  <a:tcPr marL="0" marR="0" marT="0" marB="0"/>
                </a:tc>
              </a:tr>
              <a:tr h="494842">
                <a:tc>
                  <a:txBody>
                    <a:bodyPr/>
                    <a:lstStyle/>
                    <a:p>
                      <a:pPr algn="just">
                        <a:spcBef>
                          <a:spcPts val="300"/>
                        </a:spcBef>
                        <a:spcAft>
                          <a:spcPts val="300"/>
                        </a:spcAft>
                      </a:pPr>
                      <a:r>
                        <a:rPr lang="en-US" sz="1600" kern="100" dirty="0" err="1">
                          <a:effectLst/>
                        </a:rPr>
                        <a:t>aflow</a:t>
                      </a:r>
                      <a:endParaRPr lang="zh-CN" sz="1600" kern="100" dirty="0">
                        <a:effectLst/>
                        <a:latin typeface="Calibri"/>
                        <a:ea typeface="宋体"/>
                        <a:cs typeface="Times New Roman"/>
                      </a:endParaRPr>
                    </a:p>
                  </a:txBody>
                  <a:tcPr marL="0" marR="0" marT="0" marB="0" anchor="ctr"/>
                </a:tc>
                <a:tc vMerge="1">
                  <a:txBody>
                    <a:bodyPr/>
                    <a:lstStyle/>
                    <a:p>
                      <a:endParaRPr lang="zh-CN" altLang="en-US"/>
                    </a:p>
                  </a:txBody>
                  <a:tcPr/>
                </a:tc>
                <a:tc vMerge="1">
                  <a:txBody>
                    <a:bodyPr/>
                    <a:lstStyle/>
                    <a:p>
                      <a:pPr algn="just">
                        <a:spcBef>
                          <a:spcPts val="300"/>
                        </a:spcBef>
                        <a:spcAft>
                          <a:spcPts val="300"/>
                        </a:spcAft>
                      </a:pPr>
                      <a:endParaRPr lang="zh-CN" sz="105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a:effectLst/>
                        </a:rPr>
                        <a:t>20</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rPr>
                        <a:t>100</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a:effectLst/>
                        </a:rPr>
                        <a:t>30</a:t>
                      </a:r>
                      <a:endParaRPr lang="zh-CN" sz="1600" kern="10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a:effectLst/>
                        </a:rPr>
                        <a:t>20</a:t>
                      </a:r>
                      <a:endParaRPr lang="zh-CN" sz="1600" kern="100" dirty="0">
                        <a:effectLst/>
                        <a:latin typeface="Calibri"/>
                        <a:ea typeface="宋体"/>
                        <a:cs typeface="Times New Roman"/>
                      </a:endParaRPr>
                    </a:p>
                  </a:txBody>
                  <a:tcPr marL="0" marR="0" marT="0" marB="0"/>
                </a:tc>
              </a:tr>
              <a:tr h="273243">
                <a:tc>
                  <a:txBody>
                    <a:bodyPr/>
                    <a:lstStyle/>
                    <a:p>
                      <a:pPr algn="just">
                        <a:spcBef>
                          <a:spcPts val="300"/>
                        </a:spcBef>
                        <a:spcAft>
                          <a:spcPts val="300"/>
                        </a:spcAft>
                      </a:pPr>
                      <a:r>
                        <a:rPr lang="en-US" altLang="zh-CN" sz="1600" b="1" kern="1200" dirty="0" err="1" smtClean="0">
                          <a:solidFill>
                            <a:schemeClr val="lt1"/>
                          </a:solidFill>
                          <a:effectLst/>
                          <a:latin typeface="+mn-lt"/>
                          <a:ea typeface="+mn-ea"/>
                          <a:cs typeface="+mn-cs"/>
                        </a:rPr>
                        <a:t>jforum</a:t>
                      </a:r>
                      <a:endParaRPr lang="zh-CN" sz="1600" kern="100" dirty="0">
                        <a:effectLst/>
                        <a:latin typeface="Calibri"/>
                        <a:ea typeface="宋体"/>
                        <a:cs typeface="Times New Roman"/>
                      </a:endParaRPr>
                    </a:p>
                  </a:txBody>
                  <a:tcPr marL="0" marR="0" marT="0" marB="0" anchor="ctr"/>
                </a:tc>
                <a:tc>
                  <a:txBody>
                    <a:bodyPr/>
                    <a:lstStyle/>
                    <a:p>
                      <a:pPr indent="400050" algn="ctr">
                        <a:spcBef>
                          <a:spcPts val="300"/>
                        </a:spcBef>
                        <a:spcAft>
                          <a:spcPts val="300"/>
                        </a:spcAft>
                      </a:pPr>
                      <a:r>
                        <a:rPr lang="en-US" sz="1600" kern="100" dirty="0">
                          <a:effectLst/>
                          <a:latin typeface="Calibri"/>
                          <a:ea typeface="宋体"/>
                          <a:cs typeface="Arial"/>
                        </a:rPr>
                        <a:t>4G</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latin typeface="Calibri"/>
                          <a:ea typeface="宋体"/>
                          <a:cs typeface="Arial"/>
                        </a:rPr>
                        <a:t>600/1024</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a:effectLst/>
                          <a:latin typeface="Calibri"/>
                          <a:ea typeface="宋体"/>
                          <a:cs typeface="Arial"/>
                        </a:rPr>
                        <a:t>20</a:t>
                      </a:r>
                      <a:endParaRPr lang="zh-CN" sz="1600" kern="10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b="1" kern="100">
                          <a:effectLst/>
                          <a:latin typeface="Calibri"/>
                          <a:ea typeface="宋体"/>
                          <a:cs typeface="Arial"/>
                        </a:rPr>
                        <a:t>150</a:t>
                      </a:r>
                      <a:endParaRPr lang="zh-CN" sz="1600" kern="10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latin typeface="Calibri"/>
                          <a:ea typeface="宋体"/>
                          <a:cs typeface="Arial"/>
                        </a:rPr>
                        <a:t>35</a:t>
                      </a:r>
                      <a:endParaRPr lang="zh-CN" sz="1600" kern="100" dirty="0">
                        <a:effectLst/>
                        <a:latin typeface="Calibri"/>
                        <a:ea typeface="宋体"/>
                        <a:cs typeface="Times New Roman"/>
                      </a:endParaRPr>
                    </a:p>
                  </a:txBody>
                  <a:tcPr marL="0" marR="0" marT="0" marB="0"/>
                </a:tc>
                <a:tc>
                  <a:txBody>
                    <a:bodyPr/>
                    <a:lstStyle/>
                    <a:p>
                      <a:pPr indent="266700" algn="just">
                        <a:spcBef>
                          <a:spcPts val="300"/>
                        </a:spcBef>
                        <a:spcAft>
                          <a:spcPts val="300"/>
                        </a:spcAft>
                      </a:pPr>
                      <a:r>
                        <a:rPr lang="en-US" sz="1600" kern="100" dirty="0">
                          <a:effectLst/>
                          <a:latin typeface="Calibri"/>
                          <a:ea typeface="宋体"/>
                          <a:cs typeface="Arial"/>
                        </a:rPr>
                        <a:t>20</a:t>
                      </a:r>
                      <a:endParaRPr lang="zh-CN" sz="1600" kern="100" dirty="0">
                        <a:effectLst/>
                        <a:latin typeface="Calibri"/>
                        <a:ea typeface="宋体"/>
                        <a:cs typeface="Times New Roman"/>
                      </a:endParaRPr>
                    </a:p>
                  </a:txBody>
                  <a:tcPr marL="0" marR="0" marT="0" marB="0"/>
                </a:tc>
              </a:tr>
              <a:tr h="273243">
                <a:tc>
                  <a:txBody>
                    <a:bodyPr/>
                    <a:lstStyle/>
                    <a:p>
                      <a:pPr algn="just">
                        <a:spcBef>
                          <a:spcPts val="300"/>
                        </a:spcBef>
                        <a:spcAft>
                          <a:spcPts val="300"/>
                        </a:spcAft>
                      </a:pPr>
                      <a:r>
                        <a:rPr lang="en-US" altLang="zh-CN" sz="1600" b="1" kern="1200" dirty="0" smtClean="0">
                          <a:solidFill>
                            <a:schemeClr val="lt1"/>
                          </a:solidFill>
                          <a:effectLst/>
                          <a:latin typeface="+mn-lt"/>
                          <a:ea typeface="+mn-ea"/>
                          <a:cs typeface="+mn-cs"/>
                        </a:rPr>
                        <a:t>Km</a:t>
                      </a:r>
                      <a:endParaRPr lang="zh-CN" sz="1600" kern="100" dirty="0">
                        <a:effectLst/>
                        <a:latin typeface="Calibri"/>
                        <a:ea typeface="宋体"/>
                        <a:cs typeface="Times New Roman"/>
                      </a:endParaRPr>
                    </a:p>
                  </a:txBody>
                  <a:tcPr marL="0" marR="0" marT="0" marB="0" anchor="ctr"/>
                </a:tc>
                <a:tc>
                  <a:txBody>
                    <a:bodyPr/>
                    <a:lstStyle/>
                    <a:p>
                      <a:pPr indent="400050" algn="ctr">
                        <a:spcBef>
                          <a:spcPts val="300"/>
                        </a:spcBef>
                        <a:spcAft>
                          <a:spcPts val="300"/>
                        </a:spcAft>
                      </a:pPr>
                      <a:r>
                        <a:rPr lang="en-US" sz="1600" kern="100" dirty="0">
                          <a:effectLst/>
                          <a:latin typeface="Calibri"/>
                          <a:ea typeface="宋体"/>
                          <a:cs typeface="Arial"/>
                        </a:rPr>
                        <a:t>8G</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latin typeface="Calibri"/>
                          <a:ea typeface="宋体"/>
                          <a:cs typeface="Arial"/>
                        </a:rPr>
                        <a:t>1024/1528</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a:effectLst/>
                          <a:latin typeface="Calibri"/>
                          <a:ea typeface="宋体"/>
                          <a:cs typeface="Arial"/>
                        </a:rPr>
                        <a:t>30 </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b="1" kern="100" dirty="0">
                          <a:effectLst/>
                          <a:latin typeface="Calibri"/>
                          <a:ea typeface="宋体"/>
                          <a:cs typeface="Arial"/>
                        </a:rPr>
                        <a:t>300</a:t>
                      </a:r>
                      <a:endParaRPr lang="zh-CN" sz="1600" kern="100" dirty="0">
                        <a:effectLst/>
                        <a:latin typeface="Calibri"/>
                        <a:ea typeface="宋体"/>
                        <a:cs typeface="Times New Roman"/>
                      </a:endParaRPr>
                    </a:p>
                  </a:txBody>
                  <a:tcPr marL="0" marR="0" marT="0" marB="0" anchor="ctr"/>
                </a:tc>
                <a:tc>
                  <a:txBody>
                    <a:bodyPr/>
                    <a:lstStyle/>
                    <a:p>
                      <a:pPr algn="ctr">
                        <a:spcBef>
                          <a:spcPts val="300"/>
                        </a:spcBef>
                        <a:spcAft>
                          <a:spcPts val="300"/>
                        </a:spcAft>
                      </a:pPr>
                      <a:r>
                        <a:rPr lang="en-US" sz="1600" kern="100" dirty="0">
                          <a:effectLst/>
                          <a:latin typeface="Calibri"/>
                          <a:ea typeface="宋体"/>
                          <a:cs typeface="Arial"/>
                        </a:rPr>
                        <a:t>75</a:t>
                      </a:r>
                      <a:endParaRPr lang="zh-CN" sz="1600" kern="100" dirty="0">
                        <a:effectLst/>
                        <a:latin typeface="Calibri"/>
                        <a:ea typeface="宋体"/>
                        <a:cs typeface="Times New Roman"/>
                      </a:endParaRPr>
                    </a:p>
                  </a:txBody>
                  <a:tcPr marL="0" marR="0" marT="0" marB="0"/>
                </a:tc>
                <a:tc>
                  <a:txBody>
                    <a:bodyPr/>
                    <a:lstStyle/>
                    <a:p>
                      <a:pPr algn="ctr">
                        <a:spcBef>
                          <a:spcPts val="300"/>
                        </a:spcBef>
                        <a:spcAft>
                          <a:spcPts val="300"/>
                        </a:spcAft>
                      </a:pPr>
                      <a:r>
                        <a:rPr lang="en-US" sz="1600" kern="100" dirty="0">
                          <a:effectLst/>
                          <a:latin typeface="Calibri"/>
                          <a:ea typeface="宋体"/>
                          <a:cs typeface="Arial"/>
                        </a:rPr>
                        <a:t>30</a:t>
                      </a:r>
                      <a:endParaRPr lang="zh-CN" sz="1600" kern="100" dirty="0">
                        <a:effectLst/>
                        <a:latin typeface="Calibri"/>
                        <a:ea typeface="宋体"/>
                        <a:cs typeface="Times New Roman"/>
                      </a:endParaRPr>
                    </a:p>
                  </a:txBody>
                  <a:tcPr marL="0" marR="0" marT="0" marB="0"/>
                </a:tc>
              </a:tr>
            </a:tbl>
          </a:graphicData>
        </a:graphic>
      </p:graphicFrame>
      <p:sp>
        <p:nvSpPr>
          <p:cNvPr id="9" name="矩形 8"/>
          <p:cNvSpPr/>
          <p:nvPr/>
        </p:nvSpPr>
        <p:spPr>
          <a:xfrm>
            <a:off x="755576" y="6021288"/>
            <a:ext cx="7568058" cy="307777"/>
          </a:xfrm>
          <a:prstGeom prst="rect">
            <a:avLst/>
          </a:prstGeom>
        </p:spPr>
        <p:txBody>
          <a:bodyPr wrap="square">
            <a:spAutoFit/>
          </a:bodyPr>
          <a:lstStyle/>
          <a:p>
            <a:r>
              <a:rPr lang="en-US" altLang="zh-CN" sz="1400" b="1" dirty="0" smtClean="0"/>
              <a:t> </a:t>
            </a:r>
            <a:r>
              <a:rPr lang="zh-CN" altLang="zh-CN" sz="1400" b="1" dirty="0" smtClean="0"/>
              <a:t>内存</a:t>
            </a:r>
            <a:r>
              <a:rPr lang="en-US" altLang="zh-CN" sz="1400" b="1" dirty="0" smtClean="0"/>
              <a:t> </a:t>
            </a:r>
            <a:r>
              <a:rPr lang="en-US" altLang="zh-CN" sz="1400" b="1" dirty="0"/>
              <a:t>=  20G + 1/4</a:t>
            </a:r>
            <a:r>
              <a:rPr lang="zh-CN" altLang="zh-CN" sz="1400" b="1" dirty="0"/>
              <a:t>操作系统预留</a:t>
            </a:r>
            <a:r>
              <a:rPr lang="en-US" altLang="zh-CN" sz="1400" b="1" dirty="0"/>
              <a:t> = 25G  ---</a:t>
            </a:r>
            <a:r>
              <a:rPr lang="zh-CN" altLang="zh-CN" sz="1400" b="1" dirty="0"/>
              <a:t>〉根据内存的型号规格约束可选最低配置</a:t>
            </a:r>
            <a:r>
              <a:rPr lang="en-US" altLang="zh-CN" sz="1400" b="1" dirty="0" smtClean="0"/>
              <a:t>32G .</a:t>
            </a:r>
            <a:endParaRPr lang="zh-CN" altLang="en-US" sz="1400" dirty="0"/>
          </a:p>
        </p:txBody>
      </p:sp>
      <p:sp>
        <p:nvSpPr>
          <p:cNvPr id="2" name="矩形 1"/>
          <p:cNvSpPr/>
          <p:nvPr/>
        </p:nvSpPr>
        <p:spPr>
          <a:xfrm>
            <a:off x="827584" y="6361583"/>
            <a:ext cx="7344816" cy="307777"/>
          </a:xfrm>
          <a:prstGeom prst="rect">
            <a:avLst/>
          </a:prstGeom>
        </p:spPr>
        <p:txBody>
          <a:bodyPr wrap="square">
            <a:spAutoFit/>
          </a:bodyPr>
          <a:lstStyle/>
          <a:p>
            <a:r>
              <a:rPr lang="en-US" altLang="zh-CN" sz="1400" b="1" dirty="0"/>
              <a:t>CPU</a:t>
            </a:r>
            <a:r>
              <a:rPr lang="zh-CN" altLang="zh-CN" sz="1400" b="1" dirty="0"/>
              <a:t>核数</a:t>
            </a:r>
            <a:r>
              <a:rPr lang="en-US" altLang="zh-CN" sz="1400" b="1" dirty="0"/>
              <a:t> = </a:t>
            </a:r>
            <a:r>
              <a:rPr lang="zh-CN" altLang="zh-CN" sz="1400" b="1" dirty="0"/>
              <a:t>最大线程数</a:t>
            </a:r>
            <a:r>
              <a:rPr lang="en-US" altLang="zh-CN" sz="1400" b="1" dirty="0"/>
              <a:t> / 200  + 1/4</a:t>
            </a:r>
            <a:r>
              <a:rPr lang="zh-CN" altLang="zh-CN" sz="1400" b="1" dirty="0"/>
              <a:t>操作系统本身使用</a:t>
            </a:r>
            <a:r>
              <a:rPr lang="en-US" altLang="zh-CN" sz="1400" b="1" dirty="0"/>
              <a:t> =  2648 / 200 + 3 =  13+ 3 =16</a:t>
            </a:r>
            <a:r>
              <a:rPr lang="zh-CN" altLang="zh-CN" sz="1400" b="1" dirty="0"/>
              <a:t>（核）</a:t>
            </a:r>
            <a:endParaRPr lang="zh-CN" altLang="en-US" sz="1400" b="1" dirty="0"/>
          </a:p>
        </p:txBody>
      </p:sp>
    </p:spTree>
    <p:extLst>
      <p:ext uri="{BB962C8B-B14F-4D97-AF65-F5344CB8AC3E}">
        <p14:creationId xmlns:p14="http://schemas.microsoft.com/office/powerpoint/2010/main" val="264301755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92696"/>
            <a:ext cx="7776865" cy="5688632"/>
          </a:xfrm>
        </p:spPr>
        <p:txBody>
          <a:bodyPr/>
          <a:lstStyle/>
          <a:p>
            <a:r>
              <a:rPr lang="en-US" altLang="zh-CN" dirty="0"/>
              <a:t>ORACLE</a:t>
            </a:r>
            <a:r>
              <a:rPr lang="zh-CN" altLang="zh-CN" dirty="0"/>
              <a:t>数据库高性能设计方案与资源</a:t>
            </a:r>
            <a:r>
              <a:rPr lang="zh-CN" altLang="zh-CN" dirty="0" smtClean="0"/>
              <a:t>计算</a:t>
            </a:r>
            <a:endParaRPr lang="en-US" altLang="zh-CN" dirty="0" smtClean="0"/>
          </a:p>
          <a:p>
            <a:r>
              <a:rPr lang="en-US" altLang="zh-CN" sz="1600" dirty="0" smtClean="0"/>
              <a:t>1</a:t>
            </a:r>
            <a:r>
              <a:rPr lang="zh-CN" altLang="zh-CN" sz="1600" dirty="0" smtClean="0"/>
              <a:t>）</a:t>
            </a:r>
            <a:r>
              <a:rPr lang="en-US" altLang="zh-CN" sz="1600" b="1" dirty="0"/>
              <a:t> ORACLE</a:t>
            </a:r>
            <a:r>
              <a:rPr lang="zh-CN" altLang="zh-CN" sz="1600" b="1" dirty="0"/>
              <a:t>内存占用计算</a:t>
            </a:r>
            <a:r>
              <a:rPr lang="en-US" altLang="zh-CN" sz="1600" dirty="0" smtClean="0"/>
              <a:t>:</a:t>
            </a:r>
            <a:endParaRPr lang="zh-CN" altLang="zh-CN" sz="1600" dirty="0" smtClean="0"/>
          </a:p>
          <a:p>
            <a:pPr marL="0" indent="0">
              <a:buNone/>
            </a:pPr>
            <a:r>
              <a:rPr lang="en-US" altLang="zh-CN" sz="1600" b="1" dirty="0"/>
              <a:t> </a:t>
            </a:r>
            <a:r>
              <a:rPr lang="en-US" altLang="zh-CN" sz="1600" b="1" dirty="0" smtClean="0"/>
              <a:t>     </a:t>
            </a:r>
            <a:r>
              <a:rPr lang="zh-CN" altLang="zh-CN" sz="1600" dirty="0" smtClean="0"/>
              <a:t>计算无并发情况下</a:t>
            </a:r>
            <a:r>
              <a:rPr lang="en-US" altLang="zh-CN" sz="1600" dirty="0" smtClean="0"/>
              <a:t>8</a:t>
            </a:r>
            <a:r>
              <a:rPr lang="zh-CN" altLang="zh-CN" sz="1600" dirty="0" smtClean="0"/>
              <a:t>个用户线程连接所占内存最大平均值：</a:t>
            </a:r>
            <a:r>
              <a:rPr lang="en-US" altLang="zh-CN" sz="1600" dirty="0" smtClean="0"/>
              <a:t>   </a:t>
            </a:r>
          </a:p>
          <a:p>
            <a:pPr marL="0" indent="0">
              <a:buNone/>
            </a:pPr>
            <a:r>
              <a:rPr lang="en-US" altLang="zh-CN" sz="1600" dirty="0"/>
              <a:t> </a:t>
            </a:r>
            <a:r>
              <a:rPr lang="en-US" altLang="zh-CN" sz="1600" dirty="0" smtClean="0"/>
              <a:t>    </a:t>
            </a:r>
            <a:r>
              <a:rPr lang="zh-CN" altLang="zh-CN" sz="1600" dirty="0" smtClean="0"/>
              <a:t>（</a:t>
            </a:r>
            <a:r>
              <a:rPr lang="en-US" altLang="zh-CN" sz="1600" dirty="0" smtClean="0"/>
              <a:t>128.91M+4.42M+4.42M+4.42M+4.42M+4.42M+4.42M+4.42M</a:t>
            </a:r>
            <a:r>
              <a:rPr lang="zh-CN" altLang="zh-CN" sz="1600" dirty="0" smtClean="0"/>
              <a:t>）</a:t>
            </a:r>
            <a:endParaRPr lang="en-US" altLang="zh-CN" sz="1600" dirty="0" smtClean="0"/>
          </a:p>
          <a:p>
            <a:pPr marL="0" indent="0">
              <a:buNone/>
            </a:pPr>
            <a:r>
              <a:rPr lang="en-US" altLang="zh-CN" sz="1600" dirty="0"/>
              <a:t> </a:t>
            </a:r>
            <a:r>
              <a:rPr lang="en-US" altLang="zh-CN" sz="1600" dirty="0" smtClean="0"/>
              <a:t>     /8=19.981M</a:t>
            </a:r>
            <a:endParaRPr lang="zh-CN" altLang="zh-CN" sz="1600" dirty="0"/>
          </a:p>
          <a:p>
            <a:pPr marL="399618" lvl="1" indent="0">
              <a:buNone/>
            </a:pPr>
            <a:r>
              <a:rPr lang="en-US" altLang="zh-CN" sz="1600" dirty="0">
                <a:latin typeface="+mn-lt"/>
              </a:rPr>
              <a:t>ORACLE</a:t>
            </a:r>
            <a:r>
              <a:rPr lang="zh-CN" altLang="zh-CN" sz="1600" dirty="0">
                <a:latin typeface="+mn-lt"/>
              </a:rPr>
              <a:t>据库最大并发连接数：</a:t>
            </a:r>
            <a:r>
              <a:rPr lang="en-US" altLang="zh-CN" sz="1600" dirty="0">
                <a:latin typeface="+mn-lt"/>
              </a:rPr>
              <a:t>1250  =  450 +</a:t>
            </a:r>
            <a:r>
              <a:rPr lang="en-US" altLang="zh-CN" sz="1600" dirty="0" smtClean="0">
                <a:latin typeface="+mn-lt"/>
              </a:rPr>
              <a:t>100+150+300+200+50</a:t>
            </a:r>
            <a:endParaRPr lang="en-US" altLang="zh-CN" dirty="0" smtClean="0"/>
          </a:p>
          <a:p>
            <a:pPr marL="399618" lvl="1" indent="0">
              <a:buNone/>
            </a:pPr>
            <a:endParaRPr lang="en-US" altLang="zh-CN" sz="1600" b="1" dirty="0" smtClean="0">
              <a:latin typeface="+mn-lt"/>
            </a:endParaRPr>
          </a:p>
          <a:p>
            <a:pPr marL="399618" lvl="1" indent="0">
              <a:buNone/>
            </a:pPr>
            <a:r>
              <a:rPr lang="zh-CN" altLang="zh-CN" sz="1600" b="1" dirty="0" smtClean="0">
                <a:latin typeface="+mn-lt"/>
              </a:rPr>
              <a:t>公式</a:t>
            </a:r>
            <a:r>
              <a:rPr lang="zh-CN" altLang="zh-CN" sz="1600" b="1" dirty="0">
                <a:latin typeface="+mn-lt"/>
              </a:rPr>
              <a:t>：</a:t>
            </a:r>
          </a:p>
          <a:p>
            <a:pPr marL="399618" lvl="1" indent="0">
              <a:buNone/>
            </a:pPr>
            <a:r>
              <a:rPr lang="en-US" altLang="zh-CN" sz="1600" dirty="0">
                <a:latin typeface="+mn-lt"/>
              </a:rPr>
              <a:t>ORACLE</a:t>
            </a:r>
            <a:r>
              <a:rPr lang="zh-CN" altLang="zh-CN" sz="1600" dirty="0">
                <a:latin typeface="+mn-lt"/>
              </a:rPr>
              <a:t>内存</a:t>
            </a:r>
            <a:r>
              <a:rPr lang="en-US" altLang="zh-CN" sz="1600" dirty="0">
                <a:latin typeface="+mn-lt"/>
              </a:rPr>
              <a:t>  = </a:t>
            </a:r>
            <a:r>
              <a:rPr lang="zh-CN" altLang="zh-CN" sz="1600" dirty="0">
                <a:latin typeface="+mn-lt"/>
              </a:rPr>
              <a:t>数据库最大连接并发数</a:t>
            </a:r>
            <a:r>
              <a:rPr lang="en-US" altLang="zh-CN" sz="1600" dirty="0">
                <a:latin typeface="+mn-lt"/>
              </a:rPr>
              <a:t> * </a:t>
            </a:r>
            <a:r>
              <a:rPr lang="zh-CN" altLang="zh-CN" sz="1600" dirty="0">
                <a:latin typeface="+mn-lt"/>
              </a:rPr>
              <a:t>单用户线程内存占用平均值</a:t>
            </a:r>
            <a:r>
              <a:rPr lang="en-US" altLang="zh-CN" sz="1600" dirty="0">
                <a:latin typeface="+mn-lt"/>
              </a:rPr>
              <a:t> + </a:t>
            </a:r>
            <a:endParaRPr lang="zh-CN" altLang="zh-CN" sz="1600" dirty="0">
              <a:latin typeface="+mn-lt"/>
            </a:endParaRPr>
          </a:p>
          <a:p>
            <a:pPr marL="399618" lvl="1" indent="0">
              <a:buNone/>
            </a:pPr>
            <a:r>
              <a:rPr lang="en-US" altLang="zh-CN" sz="1600" dirty="0">
                <a:latin typeface="+mn-lt"/>
              </a:rPr>
              <a:t>(oracle</a:t>
            </a:r>
            <a:r>
              <a:rPr lang="zh-CN" altLang="zh-CN" sz="1600" dirty="0">
                <a:latin typeface="+mn-lt"/>
              </a:rPr>
              <a:t>内部</a:t>
            </a:r>
            <a:r>
              <a:rPr lang="en-US" altLang="zh-CN" sz="1600" dirty="0">
                <a:latin typeface="+mn-lt"/>
              </a:rPr>
              <a:t>SGA+PGA</a:t>
            </a:r>
            <a:r>
              <a:rPr lang="zh-CN" altLang="zh-CN" sz="1600" dirty="0">
                <a:latin typeface="+mn-lt"/>
              </a:rPr>
              <a:t>使用内存</a:t>
            </a:r>
            <a:r>
              <a:rPr lang="en-US" altLang="zh-CN" sz="1600" dirty="0">
                <a:latin typeface="+mn-lt"/>
              </a:rPr>
              <a:t>) + OS</a:t>
            </a:r>
            <a:r>
              <a:rPr lang="zh-CN" altLang="zh-CN" sz="1600" dirty="0">
                <a:latin typeface="+mn-lt"/>
              </a:rPr>
              <a:t>内存</a:t>
            </a:r>
            <a:r>
              <a:rPr lang="zh-CN" altLang="zh-CN" sz="1600" dirty="0" smtClean="0">
                <a:latin typeface="+mn-lt"/>
              </a:rPr>
              <a:t>使用值</a:t>
            </a:r>
          </a:p>
          <a:p>
            <a:pPr marL="399618" lvl="1" indent="0">
              <a:buNone/>
            </a:pPr>
            <a:r>
              <a:rPr lang="zh-CN" altLang="zh-CN" sz="1600" dirty="0" smtClean="0">
                <a:latin typeface="+mn-lt"/>
              </a:rPr>
              <a:t>并发</a:t>
            </a:r>
            <a:r>
              <a:rPr lang="zh-CN" altLang="zh-CN" sz="1600" dirty="0">
                <a:latin typeface="+mn-lt"/>
              </a:rPr>
              <a:t>数</a:t>
            </a:r>
            <a:r>
              <a:rPr lang="en-US" altLang="zh-CN" sz="1600" dirty="0">
                <a:latin typeface="+mn-lt"/>
              </a:rPr>
              <a:t>1250: 1250 * 19.981M=24976.2M   </a:t>
            </a:r>
            <a:r>
              <a:rPr lang="zh-CN" altLang="zh-CN" sz="1600" dirty="0">
                <a:latin typeface="+mn-lt"/>
              </a:rPr>
              <a:t>约为</a:t>
            </a:r>
            <a:r>
              <a:rPr lang="en-US" altLang="zh-CN" sz="1600" dirty="0">
                <a:latin typeface="+mn-lt"/>
              </a:rPr>
              <a:t> 24G</a:t>
            </a:r>
            <a:r>
              <a:rPr lang="zh-CN" altLang="zh-CN" sz="1600" dirty="0">
                <a:latin typeface="+mn-lt"/>
              </a:rPr>
              <a:t>内存</a:t>
            </a:r>
            <a:r>
              <a:rPr lang="en-US" altLang="zh-CN" sz="1600" dirty="0">
                <a:latin typeface="+mn-lt"/>
              </a:rPr>
              <a:t>  + </a:t>
            </a:r>
            <a:endParaRPr lang="zh-CN" altLang="zh-CN" sz="1600" dirty="0">
              <a:latin typeface="+mn-lt"/>
            </a:endParaRPr>
          </a:p>
          <a:p>
            <a:pPr marL="399618" lvl="1" indent="0">
              <a:buNone/>
            </a:pPr>
            <a:r>
              <a:rPr lang="en-US" altLang="zh-CN" sz="1600" dirty="0">
                <a:latin typeface="+mn-lt"/>
              </a:rPr>
              <a:t>(oracle</a:t>
            </a:r>
            <a:r>
              <a:rPr lang="zh-CN" altLang="zh-CN" sz="1600" dirty="0" smtClean="0">
                <a:latin typeface="+mn-lt"/>
              </a:rPr>
              <a:t>内部</a:t>
            </a:r>
            <a:r>
              <a:rPr lang="en-US" altLang="zh-CN" sz="1600" dirty="0" smtClean="0">
                <a:latin typeface="+mn-lt"/>
              </a:rPr>
              <a:t>SGA+PGA</a:t>
            </a:r>
            <a:r>
              <a:rPr lang="zh-CN" altLang="zh-CN" sz="1600" dirty="0">
                <a:latin typeface="+mn-lt"/>
              </a:rPr>
              <a:t>使用内存</a:t>
            </a:r>
            <a:r>
              <a:rPr lang="en-US" altLang="zh-CN" sz="1600" dirty="0">
                <a:latin typeface="+mn-lt"/>
              </a:rPr>
              <a:t>)</a:t>
            </a:r>
            <a:r>
              <a:rPr lang="zh-CN" altLang="zh-CN" sz="1600" dirty="0">
                <a:latin typeface="+mn-lt"/>
              </a:rPr>
              <a:t>约为</a:t>
            </a:r>
            <a:r>
              <a:rPr lang="en-US" altLang="zh-CN" sz="1600" dirty="0">
                <a:latin typeface="+mn-lt"/>
              </a:rPr>
              <a:t>12G + OS</a:t>
            </a:r>
            <a:r>
              <a:rPr lang="zh-CN" altLang="zh-CN" sz="1600" dirty="0">
                <a:latin typeface="+mn-lt"/>
              </a:rPr>
              <a:t>约为</a:t>
            </a:r>
            <a:r>
              <a:rPr lang="en-US" altLang="zh-CN" sz="1600" dirty="0">
                <a:latin typeface="+mn-lt"/>
              </a:rPr>
              <a:t>4G=40G</a:t>
            </a:r>
            <a:endParaRPr lang="zh-CN" altLang="en-US" sz="1600" dirty="0">
              <a:latin typeface="+mn-lt"/>
            </a:endParaRPr>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系统配置</a:t>
            </a:r>
            <a:r>
              <a:rPr lang="zh-CN" altLang="en-US" sz="3200" kern="0" dirty="0"/>
              <a:t>计算</a:t>
            </a:r>
          </a:p>
        </p:txBody>
      </p:sp>
      <p:sp>
        <p:nvSpPr>
          <p:cNvPr id="9" name="矩形 8"/>
          <p:cNvSpPr/>
          <p:nvPr/>
        </p:nvSpPr>
        <p:spPr>
          <a:xfrm>
            <a:off x="761678" y="5013176"/>
            <a:ext cx="7568058" cy="584775"/>
          </a:xfrm>
          <a:prstGeom prst="rect">
            <a:avLst/>
          </a:prstGeom>
        </p:spPr>
        <p:txBody>
          <a:bodyPr wrap="square">
            <a:spAutoFit/>
          </a:bodyPr>
          <a:lstStyle/>
          <a:p>
            <a:r>
              <a:rPr lang="en-US" altLang="zh-CN" sz="1400" b="1" dirty="0" smtClean="0"/>
              <a:t>  </a:t>
            </a:r>
            <a:r>
              <a:rPr lang="en-US" altLang="zh-CN" sz="1400" b="1" dirty="0" smtClean="0"/>
              <a:t> </a:t>
            </a:r>
            <a:r>
              <a:rPr lang="zh-CN" altLang="zh-CN" sz="1600" dirty="0" smtClean="0"/>
              <a:t>内存</a:t>
            </a:r>
            <a:r>
              <a:rPr lang="en-US" altLang="zh-CN" sz="1600" dirty="0" smtClean="0"/>
              <a:t> </a:t>
            </a:r>
            <a:r>
              <a:rPr lang="en-US" altLang="zh-CN" sz="1600" dirty="0"/>
              <a:t>=  </a:t>
            </a:r>
            <a:r>
              <a:rPr lang="en-US" altLang="zh-CN" sz="1600" dirty="0" smtClean="0"/>
              <a:t>40G ---</a:t>
            </a:r>
            <a:r>
              <a:rPr lang="zh-CN" altLang="zh-CN" sz="1600" dirty="0"/>
              <a:t>〉根据内存的型号规格</a:t>
            </a:r>
            <a:r>
              <a:rPr lang="zh-CN" altLang="zh-CN" sz="1600" dirty="0" smtClean="0"/>
              <a:t>约束</a:t>
            </a:r>
            <a:r>
              <a:rPr lang="zh-CN" altLang="en-US" sz="1600" dirty="0" smtClean="0"/>
              <a:t>在单机情况下</a:t>
            </a:r>
            <a:r>
              <a:rPr lang="zh-CN" altLang="zh-CN" sz="1600" dirty="0" smtClean="0"/>
              <a:t>可选</a:t>
            </a:r>
            <a:r>
              <a:rPr lang="zh-CN" altLang="zh-CN" sz="1600" dirty="0"/>
              <a:t>最低</a:t>
            </a:r>
            <a:r>
              <a:rPr lang="zh-CN" altLang="zh-CN" sz="1600" dirty="0" smtClean="0"/>
              <a:t>配置</a:t>
            </a:r>
            <a:r>
              <a:rPr lang="en-US" altLang="zh-CN" sz="1600" dirty="0" smtClean="0"/>
              <a:t>64G </a:t>
            </a:r>
            <a:r>
              <a:rPr lang="en-US" altLang="zh-CN" sz="1600" dirty="0" smtClean="0"/>
              <a:t>.</a:t>
            </a:r>
          </a:p>
          <a:p>
            <a:r>
              <a:rPr lang="en-US" altLang="zh-CN" sz="1600" dirty="0"/>
              <a:t> </a:t>
            </a:r>
            <a:r>
              <a:rPr lang="en-US" altLang="zh-CN" sz="1600" dirty="0" smtClean="0"/>
              <a:t> </a:t>
            </a:r>
            <a:r>
              <a:rPr lang="zh-CN" altLang="en-US" sz="1600" dirty="0" smtClean="0"/>
              <a:t>系统兼顾高可用性与充分发挥数据库性能，搭建</a:t>
            </a:r>
            <a:r>
              <a:rPr lang="en-US" altLang="zh-CN" sz="1600" dirty="0" smtClean="0"/>
              <a:t>RAC</a:t>
            </a:r>
            <a:r>
              <a:rPr lang="zh-CN" altLang="en-US" sz="1600" dirty="0" smtClean="0"/>
              <a:t>集群，单机内存分配为</a:t>
            </a:r>
            <a:r>
              <a:rPr lang="en-US" altLang="zh-CN" sz="1600" dirty="0" smtClean="0"/>
              <a:t>32G</a:t>
            </a:r>
            <a:r>
              <a:rPr lang="zh-CN" altLang="en-US" sz="1600" dirty="0" smtClean="0"/>
              <a:t>。 </a:t>
            </a:r>
            <a:endParaRPr lang="zh-CN" altLang="en-US" sz="1600" dirty="0"/>
          </a:p>
        </p:txBody>
      </p:sp>
      <p:sp>
        <p:nvSpPr>
          <p:cNvPr id="2" name="矩形 1"/>
          <p:cNvSpPr/>
          <p:nvPr/>
        </p:nvSpPr>
        <p:spPr>
          <a:xfrm>
            <a:off x="873299" y="5785519"/>
            <a:ext cx="7344816" cy="307777"/>
          </a:xfrm>
          <a:prstGeom prst="rect">
            <a:avLst/>
          </a:prstGeom>
        </p:spPr>
        <p:txBody>
          <a:bodyPr wrap="square">
            <a:spAutoFit/>
          </a:bodyPr>
          <a:lstStyle/>
          <a:p>
            <a:r>
              <a:rPr lang="en-US" altLang="zh-CN" sz="1400" dirty="0"/>
              <a:t>CPU</a:t>
            </a:r>
            <a:r>
              <a:rPr lang="zh-CN" altLang="zh-CN" sz="1400" dirty="0"/>
              <a:t>核数</a:t>
            </a:r>
            <a:r>
              <a:rPr lang="en-US" altLang="zh-CN" sz="1400" dirty="0"/>
              <a:t> = </a:t>
            </a:r>
            <a:r>
              <a:rPr lang="zh-CN" altLang="zh-CN" sz="1400" dirty="0"/>
              <a:t>最大线程数</a:t>
            </a:r>
            <a:r>
              <a:rPr lang="en-US" altLang="zh-CN" sz="1400" dirty="0"/>
              <a:t> / 200  + 1/4</a:t>
            </a:r>
            <a:r>
              <a:rPr lang="zh-CN" altLang="zh-CN" sz="1400" dirty="0"/>
              <a:t>操作系统本身使用</a:t>
            </a:r>
            <a:r>
              <a:rPr lang="en-US" altLang="zh-CN" sz="1400" dirty="0"/>
              <a:t> =  2648 / 200 + 3 =  13+ 3 =16</a:t>
            </a:r>
            <a:r>
              <a:rPr lang="zh-CN" altLang="zh-CN" sz="1400" dirty="0"/>
              <a:t>（核）</a:t>
            </a:r>
            <a:endParaRPr lang="zh-CN" altLang="en-US" sz="1400" dirty="0"/>
          </a:p>
        </p:txBody>
      </p:sp>
    </p:spTree>
    <p:extLst>
      <p:ext uri="{BB962C8B-B14F-4D97-AF65-F5344CB8AC3E}">
        <p14:creationId xmlns:p14="http://schemas.microsoft.com/office/powerpoint/2010/main" val="272716681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92696"/>
            <a:ext cx="7776865" cy="5688632"/>
          </a:xfrm>
        </p:spPr>
        <p:txBody>
          <a:bodyPr/>
          <a:lstStyle/>
          <a:p>
            <a:r>
              <a:rPr lang="en-US" altLang="zh-CN" dirty="0"/>
              <a:t>ORACLE</a:t>
            </a:r>
            <a:r>
              <a:rPr lang="zh-CN" altLang="zh-CN" dirty="0"/>
              <a:t>数据库高性能设计方案与资源</a:t>
            </a:r>
            <a:r>
              <a:rPr lang="zh-CN" altLang="zh-CN" dirty="0" smtClean="0"/>
              <a:t>计算</a:t>
            </a:r>
            <a:endParaRPr lang="en-US" altLang="zh-CN" dirty="0" smtClean="0"/>
          </a:p>
          <a:p>
            <a:endParaRPr lang="en-US" altLang="zh-CN" sz="1600" dirty="0" smtClean="0"/>
          </a:p>
          <a:p>
            <a:r>
              <a:rPr lang="en-US" altLang="zh-CN" sz="1600" dirty="0" smtClean="0"/>
              <a:t>1</a:t>
            </a:r>
            <a:r>
              <a:rPr lang="zh-CN" altLang="zh-CN" sz="1600" dirty="0" smtClean="0"/>
              <a:t>）</a:t>
            </a:r>
            <a:r>
              <a:rPr lang="en-US" altLang="zh-CN" sz="1600" b="1" dirty="0"/>
              <a:t> ORACLE</a:t>
            </a:r>
            <a:r>
              <a:rPr lang="zh-CN" altLang="zh-CN" sz="1600" b="1" dirty="0"/>
              <a:t>内存占用计算</a:t>
            </a:r>
            <a:r>
              <a:rPr lang="en-US" altLang="zh-CN" sz="1600" dirty="0" smtClean="0"/>
              <a:t>:</a:t>
            </a:r>
            <a:endParaRPr lang="zh-CN" altLang="zh-CN" sz="1600" dirty="0" smtClean="0"/>
          </a:p>
          <a:p>
            <a:pPr marL="0" indent="0">
              <a:buNone/>
            </a:pPr>
            <a:r>
              <a:rPr lang="en-US" altLang="zh-CN" sz="1600" b="1" dirty="0"/>
              <a:t> </a:t>
            </a:r>
            <a:r>
              <a:rPr lang="en-US" altLang="zh-CN" sz="1600" b="1" dirty="0" smtClean="0"/>
              <a:t>     </a:t>
            </a:r>
            <a:r>
              <a:rPr lang="zh-CN" altLang="zh-CN" sz="1600" dirty="0" smtClean="0"/>
              <a:t>计算无并发情况下</a:t>
            </a:r>
            <a:r>
              <a:rPr lang="en-US" altLang="zh-CN" sz="1600" dirty="0" smtClean="0"/>
              <a:t>8</a:t>
            </a:r>
            <a:r>
              <a:rPr lang="zh-CN" altLang="zh-CN" sz="1600" dirty="0" smtClean="0"/>
              <a:t>个用户线程连接所占内存最大平均值：</a:t>
            </a:r>
            <a:r>
              <a:rPr lang="en-US" altLang="zh-CN" sz="1600" dirty="0" smtClean="0"/>
              <a:t>   </a:t>
            </a:r>
          </a:p>
          <a:p>
            <a:pPr marL="0" indent="0">
              <a:buNone/>
            </a:pPr>
            <a:r>
              <a:rPr lang="en-US" altLang="zh-CN" sz="1600" dirty="0"/>
              <a:t> </a:t>
            </a:r>
            <a:r>
              <a:rPr lang="en-US" altLang="zh-CN" sz="1600" dirty="0" smtClean="0"/>
              <a:t>    </a:t>
            </a:r>
            <a:r>
              <a:rPr lang="zh-CN" altLang="zh-CN" sz="1600" dirty="0" smtClean="0"/>
              <a:t>（</a:t>
            </a:r>
            <a:r>
              <a:rPr lang="en-US" altLang="zh-CN" sz="1600" dirty="0" smtClean="0"/>
              <a:t>128.91M+4.42M+4.42M+4.42M+4.42M+4.42M+4.42M+4.42M</a:t>
            </a:r>
            <a:r>
              <a:rPr lang="zh-CN" altLang="zh-CN" sz="1600" dirty="0" smtClean="0"/>
              <a:t>）</a:t>
            </a:r>
            <a:endParaRPr lang="en-US" altLang="zh-CN" sz="1600" dirty="0" smtClean="0"/>
          </a:p>
          <a:p>
            <a:pPr marL="0" indent="0">
              <a:buNone/>
            </a:pPr>
            <a:r>
              <a:rPr lang="en-US" altLang="zh-CN" sz="1600" dirty="0"/>
              <a:t> </a:t>
            </a:r>
            <a:r>
              <a:rPr lang="en-US" altLang="zh-CN" sz="1600" dirty="0" smtClean="0"/>
              <a:t>     /8=19.981M</a:t>
            </a:r>
            <a:endParaRPr lang="zh-CN" altLang="zh-CN" sz="1600" dirty="0"/>
          </a:p>
          <a:p>
            <a:pPr marL="399618" lvl="1" indent="0">
              <a:buNone/>
            </a:pPr>
            <a:r>
              <a:rPr lang="en-US" altLang="zh-CN" sz="1600" dirty="0">
                <a:latin typeface="+mn-lt"/>
              </a:rPr>
              <a:t>ORACLE</a:t>
            </a:r>
            <a:r>
              <a:rPr lang="zh-CN" altLang="zh-CN" sz="1600" dirty="0">
                <a:latin typeface="+mn-lt"/>
              </a:rPr>
              <a:t>据库最大并发连接数：</a:t>
            </a:r>
            <a:r>
              <a:rPr lang="en-US" altLang="zh-CN" sz="1600" dirty="0">
                <a:latin typeface="+mn-lt"/>
              </a:rPr>
              <a:t>1250  =  450 +</a:t>
            </a:r>
            <a:r>
              <a:rPr lang="en-US" altLang="zh-CN" sz="1600" dirty="0" smtClean="0">
                <a:latin typeface="+mn-lt"/>
              </a:rPr>
              <a:t>100+150+300+200+50</a:t>
            </a:r>
            <a:endParaRPr lang="en-US" altLang="zh-CN" dirty="0" smtClean="0"/>
          </a:p>
          <a:p>
            <a:pPr marL="399618" lvl="1" indent="0">
              <a:buNone/>
            </a:pPr>
            <a:endParaRPr lang="en-US" altLang="zh-CN" sz="1600" b="1" dirty="0" smtClean="0">
              <a:latin typeface="+mn-lt"/>
            </a:endParaRPr>
          </a:p>
          <a:p>
            <a:pPr marL="399618" lvl="1" indent="0">
              <a:buNone/>
            </a:pPr>
            <a:r>
              <a:rPr lang="zh-CN" altLang="zh-CN" sz="1600" b="1" dirty="0" smtClean="0">
                <a:latin typeface="+mn-lt"/>
              </a:rPr>
              <a:t>公式</a:t>
            </a:r>
            <a:r>
              <a:rPr lang="zh-CN" altLang="zh-CN" sz="1600" b="1" dirty="0">
                <a:latin typeface="+mn-lt"/>
              </a:rPr>
              <a:t>：</a:t>
            </a:r>
          </a:p>
          <a:p>
            <a:pPr marL="399618" lvl="1" indent="0">
              <a:buNone/>
            </a:pPr>
            <a:r>
              <a:rPr lang="en-US" altLang="zh-CN" sz="1600" dirty="0">
                <a:latin typeface="+mn-lt"/>
              </a:rPr>
              <a:t>ORACLE</a:t>
            </a:r>
            <a:r>
              <a:rPr lang="zh-CN" altLang="zh-CN" sz="1600" dirty="0">
                <a:latin typeface="+mn-lt"/>
              </a:rPr>
              <a:t>内存</a:t>
            </a:r>
            <a:r>
              <a:rPr lang="en-US" altLang="zh-CN" sz="1600" dirty="0">
                <a:latin typeface="+mn-lt"/>
              </a:rPr>
              <a:t>  = </a:t>
            </a:r>
            <a:r>
              <a:rPr lang="zh-CN" altLang="zh-CN" sz="1600" dirty="0">
                <a:latin typeface="+mn-lt"/>
              </a:rPr>
              <a:t>数据库最大连接并发数</a:t>
            </a:r>
            <a:r>
              <a:rPr lang="en-US" altLang="zh-CN" sz="1600" dirty="0">
                <a:latin typeface="+mn-lt"/>
              </a:rPr>
              <a:t> * </a:t>
            </a:r>
            <a:r>
              <a:rPr lang="zh-CN" altLang="zh-CN" sz="1600" dirty="0">
                <a:latin typeface="+mn-lt"/>
              </a:rPr>
              <a:t>单用户线程内存占用平均值</a:t>
            </a:r>
            <a:r>
              <a:rPr lang="en-US" altLang="zh-CN" sz="1600" dirty="0">
                <a:latin typeface="+mn-lt"/>
              </a:rPr>
              <a:t> + </a:t>
            </a:r>
            <a:endParaRPr lang="zh-CN" altLang="zh-CN" sz="1600" dirty="0">
              <a:latin typeface="+mn-lt"/>
            </a:endParaRPr>
          </a:p>
          <a:p>
            <a:pPr marL="399618" lvl="1" indent="0">
              <a:buNone/>
            </a:pPr>
            <a:r>
              <a:rPr lang="en-US" altLang="zh-CN" sz="1600" dirty="0">
                <a:latin typeface="+mn-lt"/>
              </a:rPr>
              <a:t>(oracle</a:t>
            </a:r>
            <a:r>
              <a:rPr lang="zh-CN" altLang="zh-CN" sz="1600" dirty="0">
                <a:latin typeface="+mn-lt"/>
              </a:rPr>
              <a:t>内部</a:t>
            </a:r>
            <a:r>
              <a:rPr lang="en-US" altLang="zh-CN" sz="1600" dirty="0">
                <a:latin typeface="+mn-lt"/>
              </a:rPr>
              <a:t>SGA+PGA</a:t>
            </a:r>
            <a:r>
              <a:rPr lang="zh-CN" altLang="zh-CN" sz="1600" dirty="0">
                <a:latin typeface="+mn-lt"/>
              </a:rPr>
              <a:t>使用内存</a:t>
            </a:r>
            <a:r>
              <a:rPr lang="en-US" altLang="zh-CN" sz="1600" dirty="0">
                <a:latin typeface="+mn-lt"/>
              </a:rPr>
              <a:t>) + OS</a:t>
            </a:r>
            <a:r>
              <a:rPr lang="zh-CN" altLang="zh-CN" sz="1600" dirty="0">
                <a:latin typeface="+mn-lt"/>
              </a:rPr>
              <a:t>内存</a:t>
            </a:r>
            <a:r>
              <a:rPr lang="zh-CN" altLang="zh-CN" sz="1600" dirty="0" smtClean="0">
                <a:latin typeface="+mn-lt"/>
              </a:rPr>
              <a:t>使用值</a:t>
            </a:r>
          </a:p>
          <a:p>
            <a:pPr marL="399618" lvl="1" indent="0">
              <a:buNone/>
            </a:pPr>
            <a:r>
              <a:rPr lang="zh-CN" altLang="zh-CN" sz="1600" dirty="0"/>
              <a:t>数据库最大连接并发数</a:t>
            </a:r>
            <a:r>
              <a:rPr lang="en-US" altLang="zh-CN" sz="1600" dirty="0"/>
              <a:t> </a:t>
            </a:r>
            <a:r>
              <a:rPr lang="en-US" altLang="zh-CN" sz="1600" dirty="0" smtClean="0">
                <a:latin typeface="+mn-lt"/>
              </a:rPr>
              <a:t>1250</a:t>
            </a:r>
            <a:r>
              <a:rPr lang="en-US" altLang="zh-CN" sz="1600" dirty="0">
                <a:latin typeface="+mn-lt"/>
              </a:rPr>
              <a:t>: </a:t>
            </a:r>
            <a:endParaRPr lang="en-US" altLang="zh-CN" sz="1600" dirty="0" smtClean="0">
              <a:latin typeface="+mn-lt"/>
            </a:endParaRPr>
          </a:p>
          <a:p>
            <a:pPr marL="399618" lvl="1" indent="0">
              <a:buNone/>
            </a:pPr>
            <a:r>
              <a:rPr lang="en-US" altLang="zh-CN" sz="1600" dirty="0" smtClean="0">
                <a:latin typeface="+mn-lt"/>
              </a:rPr>
              <a:t>1250 </a:t>
            </a:r>
            <a:r>
              <a:rPr lang="en-US" altLang="zh-CN" sz="1600" dirty="0">
                <a:latin typeface="+mn-lt"/>
              </a:rPr>
              <a:t>* 19.981M=24976.2M   </a:t>
            </a:r>
            <a:r>
              <a:rPr lang="zh-CN" altLang="zh-CN" sz="1600" dirty="0">
                <a:latin typeface="+mn-lt"/>
              </a:rPr>
              <a:t>约为</a:t>
            </a:r>
            <a:r>
              <a:rPr lang="en-US" altLang="zh-CN" sz="1600" dirty="0">
                <a:latin typeface="+mn-lt"/>
              </a:rPr>
              <a:t> 24G</a:t>
            </a:r>
            <a:r>
              <a:rPr lang="zh-CN" altLang="zh-CN" sz="1600" dirty="0">
                <a:latin typeface="+mn-lt"/>
              </a:rPr>
              <a:t>内存</a:t>
            </a:r>
            <a:r>
              <a:rPr lang="en-US" altLang="zh-CN" sz="1600" dirty="0">
                <a:latin typeface="+mn-lt"/>
              </a:rPr>
              <a:t>  + </a:t>
            </a:r>
            <a:endParaRPr lang="zh-CN" altLang="zh-CN" sz="1600" dirty="0">
              <a:latin typeface="+mn-lt"/>
            </a:endParaRPr>
          </a:p>
          <a:p>
            <a:pPr marL="399618" lvl="1" indent="0">
              <a:buNone/>
            </a:pPr>
            <a:r>
              <a:rPr lang="en-US" altLang="zh-CN" sz="1600" dirty="0">
                <a:latin typeface="+mn-lt"/>
              </a:rPr>
              <a:t>(oracle</a:t>
            </a:r>
            <a:r>
              <a:rPr lang="zh-CN" altLang="zh-CN" sz="1600" dirty="0" smtClean="0">
                <a:latin typeface="+mn-lt"/>
              </a:rPr>
              <a:t>内部</a:t>
            </a:r>
            <a:r>
              <a:rPr lang="en-US" altLang="zh-CN" sz="1600" dirty="0" smtClean="0">
                <a:latin typeface="+mn-lt"/>
              </a:rPr>
              <a:t>SGA+PGA</a:t>
            </a:r>
            <a:r>
              <a:rPr lang="zh-CN" altLang="zh-CN" sz="1600" dirty="0">
                <a:latin typeface="+mn-lt"/>
              </a:rPr>
              <a:t>使用内存</a:t>
            </a:r>
            <a:r>
              <a:rPr lang="en-US" altLang="zh-CN" sz="1600" dirty="0">
                <a:latin typeface="+mn-lt"/>
              </a:rPr>
              <a:t>)</a:t>
            </a:r>
            <a:r>
              <a:rPr lang="zh-CN" altLang="zh-CN" sz="1600" dirty="0">
                <a:latin typeface="+mn-lt"/>
              </a:rPr>
              <a:t>约为</a:t>
            </a:r>
            <a:r>
              <a:rPr lang="en-US" altLang="zh-CN" sz="1600" dirty="0">
                <a:latin typeface="+mn-lt"/>
              </a:rPr>
              <a:t>12G + OS</a:t>
            </a:r>
            <a:r>
              <a:rPr lang="zh-CN" altLang="zh-CN" sz="1600" dirty="0">
                <a:latin typeface="+mn-lt"/>
              </a:rPr>
              <a:t>约为</a:t>
            </a:r>
            <a:r>
              <a:rPr lang="en-US" altLang="zh-CN" sz="1600" dirty="0">
                <a:latin typeface="+mn-lt"/>
              </a:rPr>
              <a:t>4G=40G</a:t>
            </a:r>
            <a:endParaRPr lang="zh-CN" altLang="en-US" sz="1600" dirty="0">
              <a:latin typeface="+mn-lt"/>
            </a:endParaRPr>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系统配置</a:t>
            </a:r>
            <a:r>
              <a:rPr lang="zh-CN" altLang="en-US" sz="3200" kern="0" dirty="0"/>
              <a:t>计算</a:t>
            </a:r>
          </a:p>
        </p:txBody>
      </p:sp>
      <p:sp>
        <p:nvSpPr>
          <p:cNvPr id="9" name="矩形 8"/>
          <p:cNvSpPr/>
          <p:nvPr/>
        </p:nvSpPr>
        <p:spPr>
          <a:xfrm>
            <a:off x="761678" y="5661248"/>
            <a:ext cx="7568058" cy="338554"/>
          </a:xfrm>
          <a:prstGeom prst="rect">
            <a:avLst/>
          </a:prstGeom>
        </p:spPr>
        <p:txBody>
          <a:bodyPr wrap="square">
            <a:spAutoFit/>
          </a:bodyPr>
          <a:lstStyle/>
          <a:p>
            <a:r>
              <a:rPr lang="en-US" altLang="zh-CN" sz="1400" b="1" dirty="0" smtClean="0"/>
              <a:t> </a:t>
            </a:r>
            <a:r>
              <a:rPr lang="en-US" altLang="zh-CN" sz="1400" b="1" dirty="0" smtClean="0"/>
              <a:t>   </a:t>
            </a:r>
            <a:r>
              <a:rPr lang="zh-CN" altLang="zh-CN" sz="1600" dirty="0" smtClean="0"/>
              <a:t>内存</a:t>
            </a:r>
            <a:r>
              <a:rPr lang="en-US" altLang="zh-CN" sz="1600" dirty="0" smtClean="0"/>
              <a:t> </a:t>
            </a:r>
            <a:r>
              <a:rPr lang="en-US" altLang="zh-CN" sz="1600" dirty="0"/>
              <a:t>=  </a:t>
            </a:r>
            <a:r>
              <a:rPr lang="en-US" altLang="zh-CN" sz="1600" dirty="0" smtClean="0"/>
              <a:t>40G ---</a:t>
            </a:r>
            <a:r>
              <a:rPr lang="zh-CN" altLang="zh-CN" sz="1600" dirty="0"/>
              <a:t>〉根据内存的型号规格约束可选最低</a:t>
            </a:r>
            <a:r>
              <a:rPr lang="zh-CN" altLang="zh-CN" sz="1600" dirty="0" smtClean="0"/>
              <a:t>配置</a:t>
            </a:r>
            <a:r>
              <a:rPr lang="en-US" altLang="zh-CN" sz="1600" dirty="0" smtClean="0"/>
              <a:t>64G .</a:t>
            </a:r>
            <a:endParaRPr lang="zh-CN" altLang="en-US" sz="1600" dirty="0"/>
          </a:p>
        </p:txBody>
      </p:sp>
    </p:spTree>
    <p:extLst>
      <p:ext uri="{BB962C8B-B14F-4D97-AF65-F5344CB8AC3E}">
        <p14:creationId xmlns:p14="http://schemas.microsoft.com/office/powerpoint/2010/main" val="254768706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92696"/>
            <a:ext cx="7776865" cy="5688632"/>
          </a:xfrm>
        </p:spPr>
        <p:txBody>
          <a:bodyPr/>
          <a:lstStyle/>
          <a:p>
            <a:r>
              <a:rPr lang="en-US" altLang="zh-CN" dirty="0"/>
              <a:t>ORACLE</a:t>
            </a:r>
            <a:r>
              <a:rPr lang="zh-CN" altLang="zh-CN" dirty="0"/>
              <a:t>数据库高性能设计方案与资源</a:t>
            </a:r>
            <a:r>
              <a:rPr lang="zh-CN" altLang="zh-CN" dirty="0" smtClean="0"/>
              <a:t>计算</a:t>
            </a:r>
            <a:endParaRPr lang="en-US" altLang="zh-CN" dirty="0" smtClean="0"/>
          </a:p>
          <a:p>
            <a:r>
              <a:rPr lang="en-US" altLang="zh-CN" sz="1600" dirty="0" smtClean="0"/>
              <a:t>1</a:t>
            </a:r>
            <a:r>
              <a:rPr lang="zh-CN" altLang="zh-CN" sz="1600" dirty="0" smtClean="0"/>
              <a:t>）</a:t>
            </a:r>
            <a:r>
              <a:rPr lang="en-US" altLang="zh-CN" sz="1600" b="1" dirty="0"/>
              <a:t> </a:t>
            </a:r>
            <a:r>
              <a:rPr lang="en-US" altLang="zh-CN" sz="1600" b="1" dirty="0" smtClean="0"/>
              <a:t>ORACLE CPU</a:t>
            </a:r>
            <a:r>
              <a:rPr lang="zh-CN" altLang="zh-CN" sz="1600" b="1" dirty="0" smtClean="0"/>
              <a:t>占用</a:t>
            </a:r>
            <a:r>
              <a:rPr lang="zh-CN" altLang="zh-CN" sz="1600" b="1" dirty="0"/>
              <a:t>计算</a:t>
            </a:r>
            <a:r>
              <a:rPr lang="en-US" altLang="zh-CN" sz="1600" dirty="0" smtClean="0"/>
              <a:t>:</a:t>
            </a:r>
            <a:endParaRPr lang="zh-CN" altLang="zh-CN" sz="1600" dirty="0" smtClean="0"/>
          </a:p>
          <a:p>
            <a:pPr marL="0" lvl="0" indent="0">
              <a:buNone/>
            </a:pPr>
            <a:r>
              <a:rPr lang="en-US" altLang="zh-CN" sz="1600" b="1" dirty="0"/>
              <a:t> </a:t>
            </a:r>
            <a:r>
              <a:rPr lang="en-US" altLang="zh-CN" sz="1600" b="1" dirty="0" smtClean="0"/>
              <a:t>      </a:t>
            </a:r>
            <a:r>
              <a:rPr lang="zh-CN" altLang="zh-CN" sz="1600" dirty="0" smtClean="0">
                <a:latin typeface="Calibri" pitchFamily="34" charset="0"/>
                <a:ea typeface="宋体" pitchFamily="2" charset="-122"/>
                <a:cs typeface="Times New Roman" pitchFamily="18" charset="0"/>
              </a:rPr>
              <a:t>配置</a:t>
            </a:r>
            <a:r>
              <a:rPr lang="zh-CN" altLang="zh-CN" sz="1600" dirty="0">
                <a:latin typeface="Calibri" pitchFamily="34" charset="0"/>
                <a:ea typeface="宋体" pitchFamily="2" charset="-122"/>
                <a:cs typeface="Times New Roman" pitchFamily="18" charset="0"/>
              </a:rPr>
              <a:t>计算逻辑是基于</a:t>
            </a:r>
            <a:r>
              <a:rPr lang="en-US" altLang="zh-CN" sz="1600" dirty="0">
                <a:latin typeface="Calibri" pitchFamily="34" charset="0"/>
                <a:ea typeface="宋体" pitchFamily="2" charset="-122"/>
                <a:cs typeface="Times New Roman" pitchFamily="18" charset="0"/>
              </a:rPr>
              <a:t>TPC-C</a:t>
            </a:r>
            <a:r>
              <a:rPr lang="zh-CN" altLang="en-US" sz="1600" dirty="0">
                <a:latin typeface="Calibri" pitchFamily="34" charset="0"/>
                <a:ea typeface="宋体" pitchFamily="2" charset="-122"/>
                <a:cs typeface="Times New Roman" pitchFamily="18" charset="0"/>
              </a:rPr>
              <a:t>（</a:t>
            </a:r>
            <a:r>
              <a:rPr lang="en-US" altLang="zh-CN" sz="1600" dirty="0">
                <a:latin typeface="Calibri" pitchFamily="34" charset="0"/>
                <a:ea typeface="宋体" pitchFamily="2" charset="-122"/>
                <a:cs typeface="Times New Roman" pitchFamily="18" charset="0"/>
              </a:rPr>
              <a:t>www.tpc.org</a:t>
            </a:r>
            <a:r>
              <a:rPr lang="zh-CN" altLang="en-US" sz="1600" dirty="0">
                <a:latin typeface="Calibri" pitchFamily="34" charset="0"/>
                <a:ea typeface="宋体" pitchFamily="2" charset="-122"/>
                <a:cs typeface="Times New Roman" pitchFamily="18" charset="0"/>
              </a:rPr>
              <a:t>）值的，从我们内部的软件测试结果</a:t>
            </a:r>
            <a:r>
              <a:rPr lang="zh-CN" altLang="en-US" sz="1600" dirty="0" smtClean="0">
                <a:latin typeface="Calibri" pitchFamily="34" charset="0"/>
                <a:ea typeface="宋体" pitchFamily="2" charset="-122"/>
                <a:cs typeface="Times New Roman" pitchFamily="18" charset="0"/>
              </a:rPr>
              <a:t>推 </a:t>
            </a:r>
            <a:endParaRPr lang="en-US" altLang="zh-CN" sz="1600" dirty="0" smtClean="0">
              <a:latin typeface="Calibri" pitchFamily="34" charset="0"/>
              <a:ea typeface="宋体" pitchFamily="2" charset="-122"/>
              <a:cs typeface="Times New Roman" pitchFamily="18" charset="0"/>
            </a:endParaRPr>
          </a:p>
          <a:p>
            <a:pPr marL="0" lvl="0" indent="0">
              <a:buNone/>
            </a:pPr>
            <a:r>
              <a:rPr lang="en-US" altLang="zh-CN" sz="1600" dirty="0">
                <a:latin typeface="Calibri" pitchFamily="34" charset="0"/>
                <a:ea typeface="宋体" pitchFamily="2" charset="-122"/>
                <a:cs typeface="Times New Roman" pitchFamily="18" charset="0"/>
              </a:rPr>
              <a:t> </a:t>
            </a:r>
            <a:r>
              <a:rPr lang="en-US" altLang="zh-CN" sz="1600" dirty="0" smtClean="0">
                <a:latin typeface="Calibri" pitchFamily="34" charset="0"/>
                <a:ea typeface="宋体" pitchFamily="2" charset="-122"/>
                <a:cs typeface="Times New Roman" pitchFamily="18" charset="0"/>
              </a:rPr>
              <a:t>        </a:t>
            </a:r>
            <a:r>
              <a:rPr lang="zh-CN" altLang="en-US" sz="1600" dirty="0" smtClean="0">
                <a:latin typeface="Calibri" pitchFamily="34" charset="0"/>
                <a:ea typeface="宋体" pitchFamily="2" charset="-122"/>
                <a:cs typeface="Times New Roman" pitchFamily="18" charset="0"/>
              </a:rPr>
              <a:t>算</a:t>
            </a:r>
            <a:r>
              <a:rPr lang="en-US" altLang="zh-CN" sz="1600" dirty="0">
                <a:latin typeface="Calibri" pitchFamily="34" charset="0"/>
                <a:ea typeface="宋体" pitchFamily="2" charset="-122"/>
                <a:cs typeface="Times New Roman" pitchFamily="18" charset="0"/>
              </a:rPr>
              <a:t>100</a:t>
            </a:r>
            <a:r>
              <a:rPr lang="zh-CN" altLang="en-US" sz="1600" dirty="0">
                <a:latin typeface="Calibri" pitchFamily="34" charset="0"/>
                <a:ea typeface="宋体" pitchFamily="2" charset="-122"/>
                <a:cs typeface="Times New Roman" pitchFamily="18" charset="0"/>
              </a:rPr>
              <a:t>并发所需的计算能力如下：</a:t>
            </a:r>
            <a:endParaRPr lang="zh-CN" altLang="en-US" sz="3600" dirty="0">
              <a:latin typeface="Arial" pitchFamily="34" charset="0"/>
              <a:ea typeface="宋体" pitchFamily="2" charset="-122"/>
              <a:cs typeface="宋体" pitchFamily="2" charset="-122"/>
            </a:endParaRPr>
          </a:p>
          <a:p>
            <a:pPr marL="0" indent="0">
              <a:buNone/>
            </a:pPr>
            <a:endParaRPr lang="en-US" altLang="zh-CN" sz="1600" b="1" dirty="0" smtClean="0">
              <a:latin typeface="+mn-lt"/>
            </a:endParaRPr>
          </a:p>
          <a:p>
            <a:pPr marL="0" indent="0">
              <a:buNone/>
            </a:pPr>
            <a:endParaRPr lang="en-US" altLang="zh-CN" sz="1600" b="1" dirty="0">
              <a:latin typeface="+mn-lt"/>
            </a:endParaRPr>
          </a:p>
          <a:p>
            <a:pPr marL="0" indent="0">
              <a:buNone/>
            </a:pPr>
            <a:endParaRPr lang="en-US" altLang="zh-CN" sz="1600" b="1" dirty="0" smtClean="0">
              <a:latin typeface="+mn-lt"/>
            </a:endParaRPr>
          </a:p>
          <a:p>
            <a:pPr marL="0" indent="0">
              <a:buNone/>
            </a:pPr>
            <a:endParaRPr lang="en-US" altLang="zh-CN" sz="1600" b="1" dirty="0">
              <a:latin typeface="+mn-lt"/>
            </a:endParaRPr>
          </a:p>
          <a:p>
            <a:pPr marL="399618" lvl="1" indent="0">
              <a:buNone/>
            </a:pPr>
            <a:r>
              <a:rPr lang="en-US" altLang="zh-CN" sz="1600" b="1" dirty="0">
                <a:latin typeface="+mn-lt"/>
              </a:rPr>
              <a:t> </a:t>
            </a:r>
            <a:r>
              <a:rPr lang="en-US" altLang="zh-CN" sz="1600" dirty="0">
                <a:latin typeface="+mn-lt"/>
              </a:rPr>
              <a:t>100 </a:t>
            </a:r>
            <a:r>
              <a:rPr lang="en-US" altLang="zh-CN" sz="1600" dirty="0" smtClean="0">
                <a:latin typeface="+mn-lt"/>
              </a:rPr>
              <a:t>- 200</a:t>
            </a:r>
            <a:r>
              <a:rPr lang="zh-CN" altLang="en-US" sz="1600" dirty="0">
                <a:latin typeface="+mn-lt"/>
              </a:rPr>
              <a:t>并发</a:t>
            </a:r>
            <a:r>
              <a:rPr lang="zh-CN" altLang="zh-CN" sz="1600" b="1" dirty="0" smtClean="0">
                <a:latin typeface="+mn-lt"/>
              </a:rPr>
              <a:t>：</a:t>
            </a:r>
            <a:endParaRPr lang="en-US" altLang="zh-CN" sz="1600" b="1" dirty="0" smtClean="0">
              <a:latin typeface="+mn-lt"/>
            </a:endParaRPr>
          </a:p>
          <a:p>
            <a:pPr marL="399618" lvl="1" indent="0">
              <a:buNone/>
            </a:pPr>
            <a:endParaRPr lang="zh-CN" altLang="zh-CN" sz="1600" b="1" dirty="0">
              <a:latin typeface="+mn-lt"/>
            </a:endParaRPr>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系统配置</a:t>
            </a:r>
            <a:r>
              <a:rPr lang="zh-CN" altLang="en-US" sz="3200" kern="0" dirty="0"/>
              <a:t>计算</a:t>
            </a:r>
          </a:p>
        </p:txBody>
      </p:sp>
      <p:graphicFrame>
        <p:nvGraphicFramePr>
          <p:cNvPr id="4" name="表格 3"/>
          <p:cNvGraphicFramePr>
            <a:graphicFrameLocks noGrp="1"/>
          </p:cNvGraphicFramePr>
          <p:nvPr>
            <p:extLst>
              <p:ext uri="{D42A27DB-BD31-4B8C-83A1-F6EECF244321}">
                <p14:modId xmlns:p14="http://schemas.microsoft.com/office/powerpoint/2010/main" val="2038667658"/>
              </p:ext>
            </p:extLst>
          </p:nvPr>
        </p:nvGraphicFramePr>
        <p:xfrm>
          <a:off x="1043608" y="2132857"/>
          <a:ext cx="6840760" cy="1208316"/>
        </p:xfrm>
        <a:graphic>
          <a:graphicData uri="http://schemas.openxmlformats.org/drawingml/2006/table">
            <a:tbl>
              <a:tblPr firstRow="1" firstCol="1" bandRow="1">
                <a:tableStyleId>{5C22544A-7EE6-4342-B048-85BDC9FD1C3A}</a:tableStyleId>
              </a:tblPr>
              <a:tblGrid>
                <a:gridCol w="2376264"/>
                <a:gridCol w="4464496"/>
              </a:tblGrid>
              <a:tr h="402772">
                <a:tc>
                  <a:txBody>
                    <a:bodyPr/>
                    <a:lstStyle/>
                    <a:p>
                      <a:pPr algn="ctr">
                        <a:spcAft>
                          <a:spcPts val="0"/>
                        </a:spcAft>
                      </a:pPr>
                      <a:r>
                        <a:rPr lang="en-US" sz="1050" kern="0" dirty="0">
                          <a:effectLst/>
                        </a:rPr>
                        <a:t>100</a:t>
                      </a:r>
                      <a:r>
                        <a:rPr lang="zh-CN" sz="1050" kern="0" dirty="0">
                          <a:effectLst/>
                        </a:rPr>
                        <a:t>并发</a:t>
                      </a:r>
                      <a:endParaRPr lang="zh-CN" sz="1050" kern="100" dirty="0">
                        <a:effectLst/>
                        <a:latin typeface="Calibri"/>
                        <a:ea typeface="宋体"/>
                        <a:cs typeface="Times New Roman"/>
                      </a:endParaRPr>
                    </a:p>
                  </a:txBody>
                  <a:tcPr marL="0" marR="0" marT="0" marB="0" anchor="ctr"/>
                </a:tc>
                <a:tc>
                  <a:txBody>
                    <a:bodyPr/>
                    <a:lstStyle/>
                    <a:p>
                      <a:pPr algn="ctr">
                        <a:spcAft>
                          <a:spcPts val="0"/>
                        </a:spcAft>
                      </a:pPr>
                      <a:r>
                        <a:rPr lang="en-US" sz="1050" kern="0" dirty="0">
                          <a:effectLst/>
                        </a:rPr>
                        <a:t>TPC-C</a:t>
                      </a:r>
                      <a:r>
                        <a:rPr lang="zh-CN" sz="1050" kern="0" dirty="0">
                          <a:effectLst/>
                        </a:rPr>
                        <a:t>值</a:t>
                      </a:r>
                      <a:endParaRPr lang="zh-CN" sz="1050" kern="100" dirty="0">
                        <a:effectLst/>
                        <a:latin typeface="Calibri"/>
                        <a:ea typeface="宋体"/>
                        <a:cs typeface="Times New Roman"/>
                      </a:endParaRPr>
                    </a:p>
                  </a:txBody>
                  <a:tcPr marL="0" marR="0" marT="0" marB="0" anchor="ctr"/>
                </a:tc>
              </a:tr>
              <a:tr h="402772">
                <a:tc>
                  <a:txBody>
                    <a:bodyPr/>
                    <a:lstStyle/>
                    <a:p>
                      <a:pPr algn="l">
                        <a:spcAft>
                          <a:spcPts val="0"/>
                        </a:spcAft>
                      </a:pPr>
                      <a:r>
                        <a:rPr lang="zh-CN" sz="1050" kern="0" dirty="0">
                          <a:effectLst/>
                        </a:rPr>
                        <a:t>应用服务器</a:t>
                      </a:r>
                      <a:endParaRPr lang="zh-CN" sz="1050" kern="100" dirty="0">
                        <a:effectLst/>
                        <a:latin typeface="Calibri"/>
                        <a:ea typeface="宋体"/>
                        <a:cs typeface="Times New Roman"/>
                      </a:endParaRPr>
                    </a:p>
                  </a:txBody>
                  <a:tcPr marL="0" marR="0" marT="0" marB="0" anchor="ctr"/>
                </a:tc>
                <a:tc>
                  <a:txBody>
                    <a:bodyPr/>
                    <a:lstStyle/>
                    <a:p>
                      <a:pPr algn="ctr">
                        <a:spcAft>
                          <a:spcPts val="0"/>
                        </a:spcAft>
                      </a:pPr>
                      <a:r>
                        <a:rPr lang="en-US" sz="1050" kern="0" dirty="0">
                          <a:effectLst/>
                        </a:rPr>
                        <a:t>939147</a:t>
                      </a:r>
                      <a:endParaRPr lang="zh-CN" sz="1050" kern="100" dirty="0">
                        <a:effectLst/>
                        <a:latin typeface="Calibri"/>
                        <a:ea typeface="宋体"/>
                        <a:cs typeface="Times New Roman"/>
                      </a:endParaRPr>
                    </a:p>
                  </a:txBody>
                  <a:tcPr marL="0" marR="0" marT="0" marB="0" anchor="ctr"/>
                </a:tc>
              </a:tr>
              <a:tr h="402772">
                <a:tc>
                  <a:txBody>
                    <a:bodyPr/>
                    <a:lstStyle/>
                    <a:p>
                      <a:pPr algn="l">
                        <a:spcAft>
                          <a:spcPts val="0"/>
                        </a:spcAft>
                      </a:pPr>
                      <a:r>
                        <a:rPr lang="zh-CN" sz="1050" kern="0" dirty="0">
                          <a:effectLst/>
                        </a:rPr>
                        <a:t>数据库服务器</a:t>
                      </a:r>
                      <a:endParaRPr lang="zh-CN" sz="1050" kern="100" dirty="0">
                        <a:effectLst/>
                        <a:latin typeface="Calibri"/>
                        <a:ea typeface="宋体"/>
                        <a:cs typeface="Times New Roman"/>
                      </a:endParaRPr>
                    </a:p>
                  </a:txBody>
                  <a:tcPr marL="0" marR="0" marT="0" marB="0" anchor="ctr"/>
                </a:tc>
                <a:tc>
                  <a:txBody>
                    <a:bodyPr/>
                    <a:lstStyle/>
                    <a:p>
                      <a:pPr algn="ctr">
                        <a:spcAft>
                          <a:spcPts val="0"/>
                        </a:spcAft>
                      </a:pPr>
                      <a:r>
                        <a:rPr lang="en-US" sz="1050" kern="0" dirty="0">
                          <a:effectLst/>
                        </a:rPr>
                        <a:t>931214</a:t>
                      </a:r>
                      <a:endParaRPr lang="zh-CN" sz="1050" kern="100" dirty="0">
                        <a:effectLst/>
                        <a:latin typeface="Calibri"/>
                        <a:ea typeface="宋体"/>
                        <a:cs typeface="Times New Roman"/>
                      </a:endParaRPr>
                    </a:p>
                  </a:txBody>
                  <a:tcPr marL="0" marR="0" marT="0" marB="0" anchor="ctr"/>
                </a:tc>
              </a:tr>
            </a:tbl>
          </a:graphicData>
        </a:graphic>
      </p:graphicFrame>
      <p:sp>
        <p:nvSpPr>
          <p:cNvPr id="11" name="Rectangle 3"/>
          <p:cNvSpPr>
            <a:spLocks noChangeArrowheads="1"/>
          </p:cNvSpPr>
          <p:nvPr/>
        </p:nvSpPr>
        <p:spPr bwMode="auto">
          <a:xfrm>
            <a:off x="2768600" y="347821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graphicFrame>
        <p:nvGraphicFramePr>
          <p:cNvPr id="13" name="表格 12"/>
          <p:cNvGraphicFramePr>
            <a:graphicFrameLocks noGrp="1"/>
          </p:cNvGraphicFramePr>
          <p:nvPr>
            <p:extLst>
              <p:ext uri="{D42A27DB-BD31-4B8C-83A1-F6EECF244321}">
                <p14:modId xmlns:p14="http://schemas.microsoft.com/office/powerpoint/2010/main" val="3828288452"/>
              </p:ext>
            </p:extLst>
          </p:nvPr>
        </p:nvGraphicFramePr>
        <p:xfrm>
          <a:off x="1115615" y="4005064"/>
          <a:ext cx="6768753" cy="1134126"/>
        </p:xfrm>
        <a:graphic>
          <a:graphicData uri="http://schemas.openxmlformats.org/drawingml/2006/table">
            <a:tbl>
              <a:tblPr firstRow="1" firstCol="1" bandRow="1">
                <a:tableStyleId>{5C22544A-7EE6-4342-B048-85BDC9FD1C3A}</a:tableStyleId>
              </a:tblPr>
              <a:tblGrid>
                <a:gridCol w="2350985"/>
                <a:gridCol w="3172720"/>
                <a:gridCol w="1245048"/>
              </a:tblGrid>
              <a:tr h="378042">
                <a:tc>
                  <a:txBody>
                    <a:bodyPr/>
                    <a:lstStyle/>
                    <a:p>
                      <a:pPr algn="ctr">
                        <a:spcAft>
                          <a:spcPts val="0"/>
                        </a:spcAft>
                      </a:pPr>
                      <a:r>
                        <a:rPr lang="zh-CN" sz="1050" kern="0" dirty="0">
                          <a:effectLst/>
                        </a:rPr>
                        <a:t>配置</a:t>
                      </a:r>
                      <a:endParaRPr lang="zh-CN" sz="1050" kern="100" dirty="0">
                        <a:effectLst/>
                        <a:latin typeface="Calibri"/>
                        <a:ea typeface="宋体"/>
                        <a:cs typeface="Times New Roman"/>
                      </a:endParaRPr>
                    </a:p>
                  </a:txBody>
                  <a:tcPr marL="0" marR="0" marT="0" marB="0" anchor="ctr"/>
                </a:tc>
                <a:tc>
                  <a:txBody>
                    <a:bodyPr/>
                    <a:lstStyle/>
                    <a:p>
                      <a:pPr algn="ctr">
                        <a:spcAft>
                          <a:spcPts val="0"/>
                        </a:spcAft>
                      </a:pPr>
                      <a:r>
                        <a:rPr lang="en-US" sz="1050" kern="0" dirty="0">
                          <a:effectLst/>
                        </a:rPr>
                        <a:t>TPC-C</a:t>
                      </a:r>
                      <a:r>
                        <a:rPr lang="zh-CN" sz="1050" kern="0" dirty="0">
                          <a:effectLst/>
                        </a:rPr>
                        <a:t>值</a:t>
                      </a:r>
                      <a:endParaRPr lang="zh-CN" sz="1050" kern="100" dirty="0">
                        <a:effectLst/>
                        <a:latin typeface="Calibri"/>
                        <a:ea typeface="宋体"/>
                        <a:cs typeface="Times New Roman"/>
                      </a:endParaRPr>
                    </a:p>
                  </a:txBody>
                  <a:tcPr marL="0" marR="0" marT="0" marB="0" anchor="ctr"/>
                </a:tc>
                <a:tc>
                  <a:txBody>
                    <a:bodyPr/>
                    <a:lstStyle/>
                    <a:p>
                      <a:pPr algn="ctr">
                        <a:spcAft>
                          <a:spcPts val="0"/>
                        </a:spcAft>
                      </a:pPr>
                      <a:r>
                        <a:rPr lang="zh-CN" sz="1050" kern="0" dirty="0">
                          <a:effectLst/>
                        </a:rPr>
                        <a:t>核数</a:t>
                      </a:r>
                      <a:endParaRPr lang="zh-CN" sz="1050" kern="100" dirty="0">
                        <a:effectLst/>
                        <a:latin typeface="Calibri"/>
                        <a:ea typeface="宋体"/>
                        <a:cs typeface="Times New Roman"/>
                      </a:endParaRPr>
                    </a:p>
                  </a:txBody>
                  <a:tcPr marL="0" marR="0" marT="0" marB="0" anchor="ctr"/>
                </a:tc>
              </a:tr>
              <a:tr h="378042">
                <a:tc>
                  <a:txBody>
                    <a:bodyPr/>
                    <a:lstStyle/>
                    <a:p>
                      <a:pPr algn="l">
                        <a:spcAft>
                          <a:spcPts val="0"/>
                        </a:spcAft>
                      </a:pPr>
                      <a:r>
                        <a:rPr lang="en-US" sz="1050" kern="0">
                          <a:effectLst/>
                        </a:rPr>
                        <a:t>4</a:t>
                      </a:r>
                      <a:r>
                        <a:rPr lang="zh-CN" sz="1050" kern="0">
                          <a:effectLst/>
                        </a:rPr>
                        <a:t>颗</a:t>
                      </a:r>
                      <a:r>
                        <a:rPr lang="en-US" sz="1050" kern="0">
                          <a:effectLst/>
                        </a:rPr>
                        <a:t>8</a:t>
                      </a:r>
                      <a:r>
                        <a:rPr lang="zh-CN" sz="1050" kern="0">
                          <a:effectLst/>
                        </a:rPr>
                        <a:t>核</a:t>
                      </a:r>
                      <a:r>
                        <a:rPr lang="en-US" sz="1050" kern="0">
                          <a:effectLst/>
                        </a:rPr>
                        <a:t>, Xeon E7-4830, 2.13GHz</a:t>
                      </a:r>
                      <a:endParaRPr lang="zh-CN" sz="1050" kern="100">
                        <a:effectLst/>
                        <a:latin typeface="Calibri"/>
                        <a:ea typeface="宋体"/>
                        <a:cs typeface="Times New Roman"/>
                      </a:endParaRPr>
                    </a:p>
                  </a:txBody>
                  <a:tcPr marL="0" marR="0" marT="0" marB="0" anchor="ctr"/>
                </a:tc>
                <a:tc>
                  <a:txBody>
                    <a:bodyPr/>
                    <a:lstStyle/>
                    <a:p>
                      <a:pPr algn="ctr">
                        <a:spcAft>
                          <a:spcPts val="0"/>
                        </a:spcAft>
                      </a:pPr>
                      <a:r>
                        <a:rPr lang="en-US" sz="1050" kern="0">
                          <a:effectLst/>
                        </a:rPr>
                        <a:t>2140426</a:t>
                      </a:r>
                      <a:endParaRPr lang="zh-CN" sz="1050" kern="100">
                        <a:effectLst/>
                        <a:latin typeface="Calibri"/>
                        <a:ea typeface="宋体"/>
                        <a:cs typeface="Times New Roman"/>
                      </a:endParaRPr>
                    </a:p>
                  </a:txBody>
                  <a:tcPr marL="0" marR="0" marT="0" marB="0" anchor="ctr"/>
                </a:tc>
                <a:tc>
                  <a:txBody>
                    <a:bodyPr/>
                    <a:lstStyle/>
                    <a:p>
                      <a:pPr algn="l">
                        <a:spcAft>
                          <a:spcPts val="0"/>
                        </a:spcAft>
                      </a:pPr>
                      <a:r>
                        <a:rPr lang="en-US" sz="1050" kern="0">
                          <a:effectLst/>
                        </a:rPr>
                        <a:t>32</a:t>
                      </a:r>
                      <a:endParaRPr lang="zh-CN" sz="1050" kern="100">
                        <a:effectLst/>
                        <a:latin typeface="Calibri"/>
                        <a:ea typeface="宋体"/>
                        <a:cs typeface="Times New Roman"/>
                      </a:endParaRPr>
                    </a:p>
                  </a:txBody>
                  <a:tcPr marL="0" marR="0" marT="0" marB="0" anchor="ctr"/>
                </a:tc>
              </a:tr>
              <a:tr h="378042">
                <a:tc>
                  <a:txBody>
                    <a:bodyPr/>
                    <a:lstStyle/>
                    <a:p>
                      <a:pPr algn="l">
                        <a:spcAft>
                          <a:spcPts val="0"/>
                        </a:spcAft>
                      </a:pPr>
                      <a:r>
                        <a:rPr lang="en-US" sz="1050" kern="0" dirty="0">
                          <a:effectLst/>
                        </a:rPr>
                        <a:t>2</a:t>
                      </a:r>
                      <a:r>
                        <a:rPr lang="zh-CN" sz="1050" kern="0" dirty="0" smtClean="0">
                          <a:effectLst/>
                        </a:rPr>
                        <a:t>颗</a:t>
                      </a:r>
                      <a:r>
                        <a:rPr lang="en-US" altLang="zh-CN" sz="1050" kern="0" dirty="0" smtClean="0">
                          <a:effectLst/>
                        </a:rPr>
                        <a:t>8</a:t>
                      </a:r>
                      <a:r>
                        <a:rPr lang="zh-CN" sz="1050" kern="0" dirty="0" smtClean="0">
                          <a:effectLst/>
                        </a:rPr>
                        <a:t>核</a:t>
                      </a:r>
                      <a:r>
                        <a:rPr lang="en-US" sz="1050" kern="0" dirty="0">
                          <a:effectLst/>
                        </a:rPr>
                        <a:t>, Xeon E7-4830, 2.13GHz</a:t>
                      </a:r>
                      <a:endParaRPr lang="zh-CN" sz="1050" kern="100" dirty="0">
                        <a:effectLst/>
                        <a:latin typeface="Calibri"/>
                        <a:ea typeface="宋体"/>
                        <a:cs typeface="Times New Roman"/>
                      </a:endParaRPr>
                    </a:p>
                  </a:txBody>
                  <a:tcPr marL="0" marR="0" marT="0" marB="0" anchor="ctr"/>
                </a:tc>
                <a:tc>
                  <a:txBody>
                    <a:bodyPr/>
                    <a:lstStyle/>
                    <a:p>
                      <a:pPr algn="ctr">
                        <a:spcAft>
                          <a:spcPts val="0"/>
                        </a:spcAft>
                      </a:pPr>
                      <a:r>
                        <a:rPr lang="en-US" sz="1050" kern="0" dirty="0">
                          <a:effectLst/>
                        </a:rPr>
                        <a:t>1070213</a:t>
                      </a:r>
                      <a:endParaRPr lang="zh-CN" sz="1050" kern="100" dirty="0">
                        <a:effectLst/>
                        <a:latin typeface="Calibri"/>
                        <a:ea typeface="宋体"/>
                        <a:cs typeface="Times New Roman"/>
                      </a:endParaRPr>
                    </a:p>
                  </a:txBody>
                  <a:tcPr marL="0" marR="0" marT="0" marB="0" anchor="ctr"/>
                </a:tc>
                <a:tc>
                  <a:txBody>
                    <a:bodyPr/>
                    <a:lstStyle/>
                    <a:p>
                      <a:pPr algn="l">
                        <a:spcAft>
                          <a:spcPts val="0"/>
                        </a:spcAft>
                      </a:pPr>
                      <a:r>
                        <a:rPr lang="en-US" sz="1050" kern="0" dirty="0">
                          <a:effectLst/>
                        </a:rPr>
                        <a:t>16</a:t>
                      </a:r>
                      <a:endParaRPr lang="zh-CN" sz="1050" kern="100" dirty="0">
                        <a:effectLst/>
                        <a:latin typeface="Calibri"/>
                        <a:ea typeface="宋体"/>
                        <a:cs typeface="Times New Roman"/>
                      </a:endParaRPr>
                    </a:p>
                  </a:txBody>
                  <a:tcPr marL="0" marR="0" marT="0" marB="0" anchor="ctr"/>
                </a:tc>
              </a:tr>
            </a:tbl>
          </a:graphicData>
        </a:graphic>
      </p:graphicFrame>
      <p:sp>
        <p:nvSpPr>
          <p:cNvPr id="14" name="Rectangle 4"/>
          <p:cNvSpPr>
            <a:spLocks noChangeArrowheads="1"/>
          </p:cNvSpPr>
          <p:nvPr/>
        </p:nvSpPr>
        <p:spPr bwMode="auto">
          <a:xfrm>
            <a:off x="988368" y="5445224"/>
            <a:ext cx="6840760"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zh-CN" sz="1600" b="0" i="0" u="none" strike="noStrike" cap="none" normalizeH="0" baseline="0" dirty="0" smtClean="0">
                <a:ln>
                  <a:noFill/>
                </a:ln>
                <a:solidFill>
                  <a:schemeClr val="tx1"/>
                </a:solidFill>
                <a:effectLst/>
                <a:latin typeface="Calibri" pitchFamily="34" charset="0"/>
                <a:ea typeface="宋体" pitchFamily="2" charset="-122"/>
                <a:cs typeface="Times New Roman" pitchFamily="18" charset="0"/>
              </a:rPr>
              <a:t>方案均具备扩展性，增加服务器数量可支持更多并发。</a:t>
            </a:r>
            <a:endParaRPr kumimoji="0" lang="zh-CN" sz="16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600" b="0" i="0" u="none" strike="noStrike" cap="none" normalizeH="0" baseline="0" dirty="0" smtClean="0">
                <a:ln>
                  <a:noFill/>
                </a:ln>
                <a:solidFill>
                  <a:schemeClr val="tx1"/>
                </a:solidFill>
                <a:effectLst/>
                <a:latin typeface="Calibri" pitchFamily="34" charset="0"/>
                <a:ea typeface="宋体" pitchFamily="2" charset="-122"/>
                <a:cs typeface="Times New Roman" pitchFamily="18" charset="0"/>
              </a:rPr>
              <a:t>Intel Sandy Bridge Xeon 2.13GHz </a:t>
            </a:r>
            <a:r>
              <a:rPr kumimoji="0" lang="zh-CN" altLang="en-US" sz="1600" b="0" i="0" u="none" strike="noStrike" cap="none" normalizeH="0" baseline="0" dirty="0" smtClean="0">
                <a:ln>
                  <a:noFill/>
                </a:ln>
                <a:solidFill>
                  <a:schemeClr val="tx1"/>
                </a:solidFill>
                <a:effectLst/>
                <a:latin typeface="Calibri" pitchFamily="34" charset="0"/>
                <a:ea typeface="宋体" pitchFamily="2" charset="-122"/>
                <a:cs typeface="Times New Roman" pitchFamily="18" charset="0"/>
              </a:rPr>
              <a:t>核心 参考机型</a:t>
            </a:r>
            <a:r>
              <a:rPr lang="en-US" altLang="zh-CN" sz="1600" dirty="0">
                <a:latin typeface="Calibri" pitchFamily="34" charset="0"/>
                <a:ea typeface="宋体" pitchFamily="2" charset="-122"/>
                <a:cs typeface="Times New Roman" pitchFamily="18" charset="0"/>
              </a:rPr>
              <a:t>.</a:t>
            </a:r>
            <a:endParaRPr kumimoji="0" lang="zh-CN" altLang="en-US" sz="16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p:txBody>
      </p:sp>
    </p:spTree>
    <p:extLst>
      <p:ext uri="{BB962C8B-B14F-4D97-AF65-F5344CB8AC3E}">
        <p14:creationId xmlns:p14="http://schemas.microsoft.com/office/powerpoint/2010/main" val="38216719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764704"/>
            <a:ext cx="7776865" cy="4929411"/>
          </a:xfrm>
        </p:spPr>
        <p:txBody>
          <a:bodyPr/>
          <a:lstStyle/>
          <a:p>
            <a:r>
              <a:rPr lang="zh-CN" altLang="en-US" dirty="0" smtClean="0"/>
              <a:t>大平台最小系统配置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大平台</a:t>
            </a:r>
            <a:r>
              <a:rPr lang="en-US" altLang="zh-CN" sz="3200" dirty="0" smtClean="0"/>
              <a:t>13.1</a:t>
            </a:r>
            <a:r>
              <a:rPr lang="zh-CN" altLang="en-US" sz="3200" dirty="0" smtClean="0"/>
              <a:t>最小</a:t>
            </a:r>
            <a:r>
              <a:rPr lang="zh-CN" altLang="en-US" sz="3200" kern="0" dirty="0" smtClean="0"/>
              <a:t>系统配置</a:t>
            </a:r>
            <a:endParaRPr lang="zh-CN" altLang="en-US" sz="3200" kern="0" dirty="0"/>
          </a:p>
        </p:txBody>
      </p:sp>
      <p:graphicFrame>
        <p:nvGraphicFramePr>
          <p:cNvPr id="7" name="表格 6"/>
          <p:cNvGraphicFramePr>
            <a:graphicFrameLocks noGrp="1"/>
          </p:cNvGraphicFramePr>
          <p:nvPr>
            <p:extLst>
              <p:ext uri="{D42A27DB-BD31-4B8C-83A1-F6EECF244321}">
                <p14:modId xmlns:p14="http://schemas.microsoft.com/office/powerpoint/2010/main" val="1258828401"/>
              </p:ext>
            </p:extLst>
          </p:nvPr>
        </p:nvGraphicFramePr>
        <p:xfrm>
          <a:off x="755576" y="1478432"/>
          <a:ext cx="7488832" cy="4110808"/>
        </p:xfrm>
        <a:graphic>
          <a:graphicData uri="http://schemas.openxmlformats.org/drawingml/2006/table">
            <a:tbl>
              <a:tblPr firstRow="1" firstCol="1" bandRow="1">
                <a:tableStyleId>{5C22544A-7EE6-4342-B048-85BDC9FD1C3A}</a:tableStyleId>
              </a:tblPr>
              <a:tblGrid>
                <a:gridCol w="2147216"/>
                <a:gridCol w="1596651"/>
                <a:gridCol w="1871933"/>
                <a:gridCol w="1873032"/>
              </a:tblGrid>
              <a:tr h="624721">
                <a:tc>
                  <a:txBody>
                    <a:bodyPr/>
                    <a:lstStyle/>
                    <a:p>
                      <a:pPr algn="ctr">
                        <a:spcAft>
                          <a:spcPts val="0"/>
                        </a:spcAft>
                      </a:pP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3486087">
                <a:tc>
                  <a:txBody>
                    <a:bodyPr/>
                    <a:lstStyle/>
                    <a:p>
                      <a:pPr algn="just">
                        <a:spcAft>
                          <a:spcPts val="0"/>
                        </a:spcAft>
                      </a:pPr>
                      <a:r>
                        <a:rPr lang="en-US" altLang="zh-CN" sz="1800" baseline="0" dirty="0" smtClean="0">
                          <a:effectLst/>
                          <a:latin typeface="Calibri"/>
                          <a:ea typeface="宋体"/>
                          <a:cs typeface="Times New Roman"/>
                        </a:rPr>
                        <a:t>    </a:t>
                      </a:r>
                    </a:p>
                    <a:p>
                      <a:pPr algn="just">
                        <a:spcAft>
                          <a:spcPts val="0"/>
                        </a:spcAft>
                      </a:pPr>
                      <a:endParaRPr lang="en-US" altLang="zh-CN" sz="1800" baseline="0" dirty="0" smtClean="0">
                        <a:effectLst/>
                        <a:latin typeface="Calibri"/>
                        <a:ea typeface="宋体"/>
                        <a:cs typeface="Times New Roman"/>
                      </a:endParaRPr>
                    </a:p>
                    <a:p>
                      <a:pPr algn="just">
                        <a:spcAft>
                          <a:spcPts val="0"/>
                        </a:spcAft>
                      </a:pPr>
                      <a:endParaRPr lang="en-US" altLang="zh-CN" sz="1800" baseline="0" dirty="0" smtClean="0">
                        <a:effectLst/>
                        <a:latin typeface="Calibri"/>
                        <a:ea typeface="宋体"/>
                        <a:cs typeface="Times New Roman"/>
                      </a:endParaRPr>
                    </a:p>
                    <a:p>
                      <a:pPr algn="just">
                        <a:spcAft>
                          <a:spcPts val="0"/>
                        </a:spcAft>
                      </a:pPr>
                      <a:r>
                        <a:rPr lang="en-US" altLang="zh-CN" sz="1800" baseline="0" dirty="0" smtClean="0">
                          <a:effectLst/>
                          <a:latin typeface="Calibri"/>
                          <a:ea typeface="宋体"/>
                          <a:cs typeface="Times New Roman"/>
                        </a:rPr>
                        <a:t>           </a:t>
                      </a:r>
                    </a:p>
                    <a:p>
                      <a:pPr algn="just">
                        <a:spcAft>
                          <a:spcPts val="0"/>
                        </a:spcAft>
                      </a:pPr>
                      <a:endParaRPr lang="en-US" altLang="zh-CN" sz="1800" baseline="0" dirty="0" smtClean="0">
                        <a:effectLst/>
                        <a:latin typeface="Calibri"/>
                        <a:ea typeface="宋体"/>
                        <a:cs typeface="Times New Roman"/>
                      </a:endParaRPr>
                    </a:p>
                    <a:p>
                      <a:pPr algn="just">
                        <a:spcAft>
                          <a:spcPts val="0"/>
                        </a:spcAft>
                      </a:pPr>
                      <a:r>
                        <a:rPr lang="en-US" altLang="zh-CN" sz="1800" baseline="0" dirty="0" smtClean="0">
                          <a:effectLst/>
                          <a:latin typeface="Calibri"/>
                          <a:ea typeface="宋体"/>
                          <a:cs typeface="Times New Roman"/>
                        </a:rPr>
                        <a:t>          </a:t>
                      </a:r>
                      <a:r>
                        <a:rPr lang="zh-CN" altLang="en-US" sz="18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en-US" altLang="zh-CN" sz="1800" kern="1200" dirty="0" smtClean="0">
                          <a:solidFill>
                            <a:schemeClr val="dk1"/>
                          </a:solidFill>
                          <a:effectLst/>
                          <a:latin typeface="+mn-lt"/>
                          <a:ea typeface="+mn-ea"/>
                          <a:cs typeface="+mn-cs"/>
                        </a:rPr>
                        <a:t>WEB</a:t>
                      </a:r>
                      <a:r>
                        <a:rPr lang="zh-CN" altLang="en-US" sz="1800" kern="1200" dirty="0" smtClean="0">
                          <a:solidFill>
                            <a:schemeClr val="dk1"/>
                          </a:solidFill>
                          <a:effectLst/>
                          <a:latin typeface="+mn-lt"/>
                          <a:ea typeface="+mn-ea"/>
                          <a:cs typeface="+mn-cs"/>
                        </a:rPr>
                        <a:t>服务器、</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应用</a:t>
                      </a:r>
                      <a:r>
                        <a:rPr lang="zh-CN" altLang="en-US" sz="1800" kern="1200" dirty="0" smtClean="0">
                          <a:solidFill>
                            <a:schemeClr val="dk1"/>
                          </a:solidFill>
                          <a:effectLst/>
                          <a:latin typeface="+mn-lt"/>
                          <a:ea typeface="+mn-ea"/>
                          <a:cs typeface="+mn-cs"/>
                        </a:rPr>
                        <a:t>服务器、</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搜索引擎、</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数据</a:t>
                      </a:r>
                      <a:r>
                        <a:rPr lang="zh-CN" altLang="zh-CN" sz="1800" kern="1200" dirty="0" smtClean="0">
                          <a:solidFill>
                            <a:schemeClr val="dk1"/>
                          </a:solidFill>
                          <a:effectLst/>
                          <a:latin typeface="+mn-lt"/>
                          <a:ea typeface="+mn-ea"/>
                          <a:cs typeface="+mn-cs"/>
                        </a:rPr>
                        <a:t>缓存</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消息组件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zh-CN" sz="1800" kern="1200" dirty="0" smtClean="0">
                          <a:solidFill>
                            <a:schemeClr val="dk1"/>
                          </a:solidFill>
                          <a:effectLst/>
                          <a:latin typeface="+mn-lt"/>
                          <a:ea typeface="+mn-ea"/>
                          <a:cs typeface="+mn-cs"/>
                        </a:rPr>
                        <a:t>配置组件</a:t>
                      </a:r>
                      <a:r>
                        <a:rPr lang="zh-CN" altLang="en-US" sz="1800" kern="1200" dirty="0" smtClean="0">
                          <a:solidFill>
                            <a:schemeClr val="dk1"/>
                          </a:solidFill>
                          <a:effectLst/>
                          <a:latin typeface="+mn-lt"/>
                          <a:ea typeface="+mn-ea"/>
                          <a:cs typeface="+mn-cs"/>
                        </a:rPr>
                        <a:t>、</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数据库、</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文件服务</a:t>
                      </a:r>
                    </a:p>
                    <a:p>
                      <a:pPr marL="0" marR="0" indent="0" algn="just" defTabSz="913410" rtl="0" eaLnBrk="1" fontAlgn="auto" latinLnBrk="0" hangingPunct="1">
                        <a:lnSpc>
                          <a:spcPct val="100000"/>
                        </a:lnSpc>
                        <a:spcBef>
                          <a:spcPts val="0"/>
                        </a:spcBef>
                        <a:spcAft>
                          <a:spcPts val="0"/>
                        </a:spcAft>
                        <a:buClrTx/>
                        <a:buSzTx/>
                        <a:buFontTx/>
                        <a:buNone/>
                        <a:tabLst/>
                        <a:defRPr/>
                      </a:pPr>
                      <a:endParaRPr lang="zh-CN" altLang="zh-CN" sz="1800" kern="1200" dirty="0" smtClean="0">
                        <a:solidFill>
                          <a:schemeClr val="dk1"/>
                        </a:solidFill>
                        <a:effectLst/>
                        <a:latin typeface="+mn-lt"/>
                        <a:ea typeface="+mn-ea"/>
                        <a:cs typeface="+mn-cs"/>
                      </a:endParaRPr>
                    </a:p>
                  </a:txBody>
                  <a:tcPr marL="68580" marR="68580" marT="0" marB="0"/>
                </a:tc>
                <a:tc>
                  <a:txBody>
                    <a:bodyPr/>
                    <a:lstStyle/>
                    <a:p>
                      <a:pPr algn="just">
                        <a:spcAft>
                          <a:spcPts val="0"/>
                        </a:spcAft>
                      </a:pPr>
                      <a:endParaRPr lang="en-US" sz="1600" kern="100" dirty="0" smtClean="0">
                        <a:effectLst/>
                      </a:endParaRPr>
                    </a:p>
                    <a:p>
                      <a:pPr algn="just">
                        <a:spcAft>
                          <a:spcPts val="0"/>
                        </a:spcAft>
                      </a:pPr>
                      <a:endParaRPr lang="en-US" sz="1600" kern="100" dirty="0" smtClean="0">
                        <a:effectLst/>
                      </a:endParaRPr>
                    </a:p>
                    <a:p>
                      <a:pPr algn="just">
                        <a:spcAft>
                          <a:spcPts val="0"/>
                        </a:spcAft>
                      </a:pPr>
                      <a:endParaRPr lang="en-US" sz="1600" kern="100" dirty="0" smtClean="0">
                        <a:effectLst/>
                      </a:endParaRPr>
                    </a:p>
                    <a:p>
                      <a:pPr algn="just">
                        <a:spcAft>
                          <a:spcPts val="0"/>
                        </a:spcAft>
                      </a:pPr>
                      <a:endParaRPr lang="en-US" sz="1600" kern="100" dirty="0" smtClean="0">
                        <a:effectLst/>
                      </a:endParaRPr>
                    </a:p>
                    <a:p>
                      <a:pPr algn="just">
                        <a:spcAft>
                          <a:spcPts val="0"/>
                        </a:spcAft>
                      </a:pPr>
                      <a:r>
                        <a:rPr lang="en-US" sz="1600" kern="100" dirty="0" smtClean="0">
                          <a:effectLst/>
                        </a:rPr>
                        <a:t>CPU</a:t>
                      </a:r>
                      <a:r>
                        <a:rPr lang="zh-CN" sz="1600" kern="100" dirty="0" smtClean="0">
                          <a:effectLst/>
                        </a:rPr>
                        <a:t>：</a:t>
                      </a:r>
                      <a:r>
                        <a:rPr lang="en-US" altLang="zh-CN" sz="1600" kern="100" dirty="0" smtClean="0">
                          <a:effectLst/>
                        </a:rPr>
                        <a:t> 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24</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sz="1600" kern="100" dirty="0">
                        <a:effectLst/>
                        <a:latin typeface="Calibri"/>
                        <a:ea typeface="宋体"/>
                        <a:cs typeface="Times New Roman"/>
                      </a:endParaRPr>
                    </a:p>
                  </a:txBody>
                  <a:tcPr marL="68580" marR="68580" marT="0" marB="0"/>
                </a:tc>
                <a:tc>
                  <a:txBody>
                    <a:bodyPr/>
                    <a:lstStyle/>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endParaRPr lang="en-US" altLang="zh-CN" sz="1800" kern="1200" dirty="0" smtClean="0">
                        <a:solidFill>
                          <a:schemeClr val="dk1"/>
                        </a:solidFill>
                        <a:effectLst/>
                        <a:latin typeface="+mn-lt"/>
                        <a:ea typeface="+mn-ea"/>
                        <a:cs typeface="+mn-cs"/>
                      </a:endParaRPr>
                    </a:p>
                    <a:p>
                      <a:pPr algn="just">
                        <a:spcAft>
                          <a:spcPts val="0"/>
                        </a:spcAft>
                      </a:pPr>
                      <a:r>
                        <a:rPr lang="en-US" altLang="zh-CN" sz="1800" kern="1200" dirty="0" smtClean="0">
                          <a:solidFill>
                            <a:schemeClr val="dk1"/>
                          </a:solidFill>
                          <a:effectLst/>
                          <a:latin typeface="+mn-lt"/>
                          <a:ea typeface="+mn-ea"/>
                          <a:cs typeface="+mn-cs"/>
                        </a:rPr>
                        <a:t>Window Server 2008 (64bit)</a:t>
                      </a:r>
                      <a:endParaRPr lang="zh-CN" sz="1600" kern="1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183601487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92696"/>
            <a:ext cx="7776865" cy="5688632"/>
          </a:xfrm>
        </p:spPr>
        <p:txBody>
          <a:bodyPr/>
          <a:lstStyle/>
          <a:p>
            <a:r>
              <a:rPr lang="zh-CN" altLang="en-US" dirty="0" smtClean="0"/>
              <a:t>数据库服务器</a:t>
            </a:r>
            <a:r>
              <a:rPr lang="zh-CN" altLang="zh-CN" dirty="0" smtClean="0"/>
              <a:t>资源</a:t>
            </a:r>
            <a:r>
              <a:rPr lang="zh-CN" altLang="zh-CN" dirty="0" smtClean="0"/>
              <a:t>计算</a:t>
            </a:r>
            <a:endParaRPr lang="en-US" altLang="zh-CN" dirty="0" smtClean="0"/>
          </a:p>
          <a:p>
            <a:pPr marL="0" indent="0">
              <a:buNone/>
            </a:pPr>
            <a:r>
              <a:rPr lang="zh-CN" altLang="en-US" sz="1600" dirty="0" smtClean="0"/>
              <a:t>数据库</a:t>
            </a:r>
            <a:r>
              <a:rPr lang="zh-CN" altLang="zh-CN" sz="1600" dirty="0" smtClean="0"/>
              <a:t>服务器</a:t>
            </a:r>
            <a:r>
              <a:rPr lang="zh-CN" altLang="zh-CN" sz="1600" dirty="0"/>
              <a:t>需要的处理能力为：</a:t>
            </a:r>
            <a:r>
              <a:rPr lang="en-US" altLang="zh-CN" sz="1600" dirty="0"/>
              <a:t/>
            </a:r>
            <a:br>
              <a:rPr lang="en-US" altLang="zh-CN" sz="1600" dirty="0"/>
            </a:br>
            <a:r>
              <a:rPr lang="en-US" altLang="zh-CN" sz="1600" dirty="0"/>
              <a:t>TPC-C=U1*N1*</a:t>
            </a:r>
            <a:r>
              <a:rPr lang="zh-CN" altLang="zh-CN" sz="1600" dirty="0"/>
              <a:t>（</a:t>
            </a:r>
            <a:r>
              <a:rPr lang="en-US" altLang="zh-CN" sz="1600" dirty="0"/>
              <a:t>T1+T2+T3</a:t>
            </a:r>
            <a:r>
              <a:rPr lang="zh-CN" altLang="zh-CN" sz="1600" dirty="0"/>
              <a:t>）</a:t>
            </a:r>
            <a:r>
              <a:rPr lang="en-US" altLang="zh-CN" sz="1600" dirty="0"/>
              <a:t>/3*3*</a:t>
            </a:r>
            <a:r>
              <a:rPr lang="zh-CN" altLang="zh-CN" sz="1600" dirty="0"/>
              <a:t>经验系数</a:t>
            </a:r>
            <a:r>
              <a:rPr lang="en-US" altLang="zh-CN" sz="1600" dirty="0"/>
              <a:t>/</a:t>
            </a:r>
            <a:r>
              <a:rPr lang="zh-CN" altLang="zh-CN" sz="1600" dirty="0"/>
              <a:t>冗余系数</a:t>
            </a:r>
            <a:r>
              <a:rPr lang="en-US" altLang="zh-CN" sz="1600" dirty="0"/>
              <a:t> </a:t>
            </a:r>
            <a:endParaRPr lang="en-US" altLang="zh-CN" sz="1600" dirty="0" smtClean="0"/>
          </a:p>
          <a:p>
            <a:pPr marL="0" indent="0">
              <a:buNone/>
            </a:pPr>
            <a:r>
              <a:rPr lang="zh-CN" altLang="en-US" sz="1600" dirty="0" smtClean="0"/>
              <a:t>业务场景：</a:t>
            </a:r>
            <a:endParaRPr lang="en-US" altLang="zh-CN" sz="1600" dirty="0" smtClean="0"/>
          </a:p>
          <a:p>
            <a:pPr marL="0" indent="0">
              <a:buNone/>
            </a:pPr>
            <a:r>
              <a:rPr lang="zh-CN" altLang="zh-CN" sz="1400" dirty="0"/>
              <a:t>系统同时在线用户数为</a:t>
            </a:r>
            <a:r>
              <a:rPr lang="en-US" altLang="zh-CN" sz="1400" dirty="0"/>
              <a:t>2000</a:t>
            </a:r>
            <a:r>
              <a:rPr lang="zh-CN" altLang="zh-CN" sz="1400" dirty="0"/>
              <a:t>人（</a:t>
            </a:r>
            <a:r>
              <a:rPr lang="en-US" altLang="zh-CN" sz="1400" dirty="0"/>
              <a:t>U1</a:t>
            </a:r>
            <a:r>
              <a:rPr lang="zh-CN" altLang="zh-CN" sz="1400" dirty="0" smtClean="0"/>
              <a:t>）</a:t>
            </a:r>
            <a:endParaRPr lang="en-US" altLang="zh-CN" sz="1400" dirty="0" smtClean="0"/>
          </a:p>
          <a:p>
            <a:pPr marL="0" indent="0">
              <a:buNone/>
            </a:pPr>
            <a:r>
              <a:rPr lang="zh-CN" altLang="zh-CN" sz="1400" dirty="0"/>
              <a:t>平均每个用户每分钟发出</a:t>
            </a:r>
            <a:r>
              <a:rPr lang="en-US" altLang="zh-CN" sz="1400" dirty="0"/>
              <a:t>2</a:t>
            </a:r>
            <a:r>
              <a:rPr lang="zh-CN" altLang="zh-CN" sz="1400" dirty="0"/>
              <a:t>次业务请求（</a:t>
            </a:r>
            <a:r>
              <a:rPr lang="en-US" altLang="zh-CN" sz="1400" dirty="0"/>
              <a:t>N1</a:t>
            </a:r>
            <a:r>
              <a:rPr lang="zh-CN" altLang="zh-CN" sz="1400" dirty="0" smtClean="0"/>
              <a:t>）</a:t>
            </a:r>
            <a:endParaRPr lang="en-US" altLang="zh-CN" sz="1400" dirty="0" smtClean="0"/>
          </a:p>
          <a:p>
            <a:pPr marL="0" indent="0">
              <a:buNone/>
            </a:pPr>
            <a:r>
              <a:rPr lang="zh-CN" altLang="zh-CN" sz="1400" dirty="0"/>
              <a:t>平均每次更新业务产生</a:t>
            </a:r>
            <a:r>
              <a:rPr lang="en-US" altLang="zh-CN" sz="1400" dirty="0"/>
              <a:t>3</a:t>
            </a:r>
            <a:r>
              <a:rPr lang="zh-CN" altLang="zh-CN" sz="1400" dirty="0"/>
              <a:t>个事务（</a:t>
            </a:r>
            <a:r>
              <a:rPr lang="en-US" altLang="zh-CN" sz="1400" dirty="0"/>
              <a:t>T1</a:t>
            </a:r>
            <a:r>
              <a:rPr lang="zh-CN" altLang="zh-CN" sz="1400" dirty="0" smtClean="0"/>
              <a:t>）</a:t>
            </a:r>
            <a:endParaRPr lang="en-US" altLang="zh-CN" sz="1400" dirty="0" smtClean="0"/>
          </a:p>
          <a:p>
            <a:pPr marL="0" indent="0">
              <a:buNone/>
            </a:pPr>
            <a:r>
              <a:rPr lang="zh-CN" altLang="zh-CN" sz="1400" dirty="0"/>
              <a:t>平均每次查询业务产生</a:t>
            </a:r>
            <a:r>
              <a:rPr lang="en-US" altLang="zh-CN" sz="1400" dirty="0"/>
              <a:t>8</a:t>
            </a:r>
            <a:r>
              <a:rPr lang="zh-CN" altLang="zh-CN" sz="1400" dirty="0"/>
              <a:t>个事务（</a:t>
            </a:r>
            <a:r>
              <a:rPr lang="en-US" altLang="zh-CN" sz="1400" dirty="0"/>
              <a:t>T2</a:t>
            </a:r>
            <a:r>
              <a:rPr lang="zh-CN" altLang="zh-CN" sz="1400" dirty="0" smtClean="0"/>
              <a:t>）</a:t>
            </a:r>
            <a:endParaRPr lang="en-US" altLang="zh-CN" sz="1400" dirty="0" smtClean="0"/>
          </a:p>
          <a:p>
            <a:pPr marL="0" indent="0">
              <a:buNone/>
            </a:pPr>
            <a:r>
              <a:rPr lang="zh-CN" altLang="zh-CN" sz="1400" dirty="0"/>
              <a:t>平均每次统计业务产生</a:t>
            </a:r>
            <a:r>
              <a:rPr lang="en-US" altLang="zh-CN" sz="1400" dirty="0"/>
              <a:t>13</a:t>
            </a:r>
            <a:r>
              <a:rPr lang="zh-CN" altLang="zh-CN" sz="1400" dirty="0"/>
              <a:t>个事务（</a:t>
            </a:r>
            <a:r>
              <a:rPr lang="en-US" altLang="zh-CN" sz="1400" dirty="0"/>
              <a:t>T3</a:t>
            </a:r>
            <a:r>
              <a:rPr lang="zh-CN" altLang="zh-CN" sz="1400" dirty="0" smtClean="0"/>
              <a:t>）</a:t>
            </a:r>
            <a:endParaRPr lang="en-US" altLang="zh-CN" sz="1400" dirty="0" smtClean="0"/>
          </a:p>
          <a:p>
            <a:pPr marL="0" indent="0">
              <a:buNone/>
            </a:pPr>
            <a:r>
              <a:rPr lang="zh-CN" altLang="zh-CN" sz="1400" dirty="0"/>
              <a:t>一天内忙时的处理量为平均值的</a:t>
            </a:r>
            <a:r>
              <a:rPr lang="en-US" altLang="zh-CN" sz="1400" dirty="0"/>
              <a:t>5</a:t>
            </a:r>
            <a:r>
              <a:rPr lang="zh-CN" altLang="zh-CN" sz="1400" dirty="0" smtClean="0"/>
              <a:t>倍</a:t>
            </a:r>
            <a:endParaRPr lang="en-US" altLang="zh-CN" sz="1400" dirty="0" smtClean="0"/>
          </a:p>
          <a:p>
            <a:pPr marL="0" indent="0">
              <a:buNone/>
            </a:pPr>
            <a:r>
              <a:rPr lang="zh-CN" altLang="zh-CN" sz="1400" dirty="0"/>
              <a:t>经验系数为</a:t>
            </a:r>
            <a:r>
              <a:rPr lang="en-US" altLang="zh-CN" sz="1400" dirty="0"/>
              <a:t>1.6</a:t>
            </a:r>
            <a:r>
              <a:rPr lang="zh-CN" altLang="zh-CN" sz="1400" dirty="0"/>
              <a:t>；</a:t>
            </a:r>
            <a:r>
              <a:rPr lang="en-US" altLang="zh-CN" sz="1400" dirty="0"/>
              <a:t>(</a:t>
            </a:r>
            <a:r>
              <a:rPr lang="zh-CN" altLang="zh-CN" sz="1400" dirty="0"/>
              <a:t>实际工程经验</a:t>
            </a:r>
            <a:r>
              <a:rPr lang="en-US" altLang="zh-CN" sz="1400" dirty="0" smtClean="0"/>
              <a:t>)</a:t>
            </a:r>
          </a:p>
          <a:p>
            <a:pPr marL="0" indent="0">
              <a:buNone/>
            </a:pPr>
            <a:r>
              <a:rPr lang="zh-CN" altLang="zh-CN" sz="1400" dirty="0"/>
              <a:t>考虑服务器保留</a:t>
            </a:r>
            <a:r>
              <a:rPr lang="en-US" altLang="zh-CN" sz="1400" dirty="0"/>
              <a:t>30</a:t>
            </a:r>
            <a:r>
              <a:rPr lang="zh-CN" altLang="zh-CN" sz="1400" dirty="0"/>
              <a:t>％的</a:t>
            </a:r>
            <a:r>
              <a:rPr lang="zh-CN" altLang="zh-CN" sz="1400" dirty="0" smtClean="0"/>
              <a:t>冗余</a:t>
            </a:r>
            <a:r>
              <a:rPr lang="en-US" altLang="zh-CN" sz="1400" dirty="0" smtClean="0"/>
              <a:t> </a:t>
            </a:r>
            <a:endParaRPr lang="en-US" altLang="zh-CN" sz="1400" dirty="0"/>
          </a:p>
          <a:p>
            <a:pPr marL="0" indent="0">
              <a:buNone/>
            </a:pPr>
            <a:r>
              <a:rPr lang="en-US" altLang="zh-CN" sz="1600" dirty="0"/>
              <a:t/>
            </a:r>
            <a:br>
              <a:rPr lang="en-US" altLang="zh-CN" sz="1600" dirty="0"/>
            </a:br>
            <a:r>
              <a:rPr lang="zh-CN" altLang="zh-CN" sz="1600" dirty="0" smtClean="0"/>
              <a:t>则</a:t>
            </a:r>
            <a:r>
              <a:rPr lang="zh-CN" altLang="en-US" sz="1600" dirty="0" smtClean="0"/>
              <a:t>数据库</a:t>
            </a:r>
            <a:r>
              <a:rPr lang="zh-CN" altLang="zh-CN" sz="1600" dirty="0" smtClean="0"/>
              <a:t>服务器</a:t>
            </a:r>
            <a:r>
              <a:rPr lang="zh-CN" altLang="zh-CN" sz="1600" dirty="0"/>
              <a:t>的处理性能估算为：</a:t>
            </a:r>
            <a:r>
              <a:rPr lang="en-US" altLang="zh-CN" sz="1600" dirty="0"/>
              <a:t/>
            </a:r>
            <a:br>
              <a:rPr lang="en-US" altLang="zh-CN" sz="1600" dirty="0"/>
            </a:br>
            <a:r>
              <a:rPr lang="en-US" altLang="zh-CN" sz="1600" dirty="0"/>
              <a:t>TPC-C= 2000*2*</a:t>
            </a:r>
            <a:r>
              <a:rPr lang="zh-CN" altLang="zh-CN" sz="1600" dirty="0"/>
              <a:t>（</a:t>
            </a:r>
            <a:r>
              <a:rPr lang="en-US" altLang="zh-CN" sz="1600" dirty="0"/>
              <a:t>3+8+13</a:t>
            </a:r>
            <a:r>
              <a:rPr lang="zh-CN" altLang="zh-CN" sz="1600" dirty="0"/>
              <a:t>）</a:t>
            </a:r>
            <a:r>
              <a:rPr lang="en-US" altLang="zh-CN" sz="1600" dirty="0"/>
              <a:t>/3*5*1.6/0.7= 365,714 </a:t>
            </a:r>
            <a:r>
              <a:rPr lang="en-US" altLang="zh-CN" sz="1600" dirty="0" err="1"/>
              <a:t>tpmC</a:t>
            </a:r>
            <a:endParaRPr lang="en-US" altLang="zh-CN" sz="1600" b="1" dirty="0">
              <a:latin typeface="+mn-lt"/>
            </a:endParaRPr>
          </a:p>
          <a:p>
            <a:pPr marL="0" indent="0">
              <a:buNone/>
            </a:pPr>
            <a:r>
              <a:rPr lang="zh-CN" altLang="zh-CN" sz="1600" dirty="0"/>
              <a:t>数据库服务器关系到整个系统的稳定运行，考虑到高可靠性和高可用性，并注重设备的可扩展性和性价比，系统将配置两台</a:t>
            </a:r>
            <a:r>
              <a:rPr lang="en-US" altLang="zh-CN" sz="1600" dirty="0"/>
              <a:t>TPC-C</a:t>
            </a:r>
            <a:r>
              <a:rPr lang="zh-CN" altLang="zh-CN" sz="1600" dirty="0"/>
              <a:t>值不小于</a:t>
            </a:r>
            <a:r>
              <a:rPr lang="en-US" altLang="zh-CN" sz="1600" dirty="0"/>
              <a:t>36</a:t>
            </a:r>
            <a:r>
              <a:rPr lang="zh-CN" altLang="zh-CN" sz="1600" dirty="0"/>
              <a:t>万的高性能数据库服务器。</a:t>
            </a:r>
            <a:endParaRPr lang="en-US" altLang="zh-CN" sz="1600" dirty="0" smtClean="0">
              <a:latin typeface="+mn-lt"/>
            </a:endParaRPr>
          </a:p>
          <a:p>
            <a:pPr marL="0" indent="0">
              <a:buNone/>
            </a:pPr>
            <a:endParaRPr lang="en-US" altLang="zh-CN" sz="1600" b="1" dirty="0">
              <a:latin typeface="+mn-lt"/>
            </a:endParaRPr>
          </a:p>
          <a:p>
            <a:pPr marL="399618" lvl="1" indent="0">
              <a:buNone/>
            </a:pPr>
            <a:endParaRPr lang="zh-CN" altLang="zh-CN" sz="1600" b="1" dirty="0">
              <a:latin typeface="+mn-lt"/>
            </a:endParaRPr>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kern="0" dirty="0" smtClean="0"/>
              <a:t>系统配置</a:t>
            </a:r>
            <a:r>
              <a:rPr lang="zh-CN" altLang="en-US" sz="3200" kern="0" dirty="0"/>
              <a:t>计算</a:t>
            </a:r>
          </a:p>
        </p:txBody>
      </p:sp>
      <p:sp>
        <p:nvSpPr>
          <p:cNvPr id="11" name="Rectangle 3"/>
          <p:cNvSpPr>
            <a:spLocks noChangeArrowheads="1"/>
          </p:cNvSpPr>
          <p:nvPr/>
        </p:nvSpPr>
        <p:spPr bwMode="auto">
          <a:xfrm>
            <a:off x="2768600" y="3478213"/>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itchFamily="34" charset="0"/>
              <a:ea typeface="宋体" pitchFamily="2" charset="-122"/>
              <a:cs typeface="宋体" pitchFamily="2" charset="-122"/>
            </a:endParaRPr>
          </a:p>
        </p:txBody>
      </p:sp>
      <p:graphicFrame>
        <p:nvGraphicFramePr>
          <p:cNvPr id="7" name="表格 6"/>
          <p:cNvGraphicFramePr>
            <a:graphicFrameLocks noGrp="1"/>
          </p:cNvGraphicFramePr>
          <p:nvPr>
            <p:extLst>
              <p:ext uri="{D42A27DB-BD31-4B8C-83A1-F6EECF244321}">
                <p14:modId xmlns:p14="http://schemas.microsoft.com/office/powerpoint/2010/main" val="611135724"/>
              </p:ext>
            </p:extLst>
          </p:nvPr>
        </p:nvGraphicFramePr>
        <p:xfrm>
          <a:off x="611560" y="6093296"/>
          <a:ext cx="7272808" cy="360040"/>
        </p:xfrm>
        <a:graphic>
          <a:graphicData uri="http://schemas.openxmlformats.org/drawingml/2006/table">
            <a:tbl>
              <a:tblPr firstRow="1" firstCol="1" lastRow="1" lastCol="1" bandRow="1" bandCol="1">
                <a:tableStyleId>{5C22544A-7EE6-4342-B048-85BDC9FD1C3A}</a:tableStyleId>
              </a:tblPr>
              <a:tblGrid>
                <a:gridCol w="3635764"/>
                <a:gridCol w="3637044"/>
              </a:tblGrid>
              <a:tr h="360040">
                <a:tc>
                  <a:txBody>
                    <a:bodyPr/>
                    <a:lstStyle/>
                    <a:p>
                      <a:pPr algn="just">
                        <a:spcAft>
                          <a:spcPts val="0"/>
                        </a:spcAft>
                      </a:pPr>
                      <a:r>
                        <a:rPr lang="en-US" sz="1600" kern="0" dirty="0">
                          <a:effectLst/>
                          <a:latin typeface="+mn-lt"/>
                        </a:rPr>
                        <a:t>Power 570 4-core 4.2GHz</a:t>
                      </a:r>
                      <a:endParaRPr lang="zh-CN" sz="1600" kern="100" dirty="0">
                        <a:effectLst/>
                        <a:latin typeface="+mn-lt"/>
                        <a:ea typeface="宋体"/>
                        <a:cs typeface="Times New Roman"/>
                      </a:endParaRPr>
                    </a:p>
                  </a:txBody>
                  <a:tcPr marL="68580" marR="68580" marT="0" marB="0"/>
                </a:tc>
                <a:tc>
                  <a:txBody>
                    <a:bodyPr/>
                    <a:lstStyle/>
                    <a:p>
                      <a:pPr algn="just">
                        <a:spcAft>
                          <a:spcPts val="0"/>
                        </a:spcAft>
                      </a:pPr>
                      <a:r>
                        <a:rPr lang="en-US" sz="1600" kern="0" dirty="0">
                          <a:effectLst/>
                          <a:latin typeface="+mn-lt"/>
                        </a:rPr>
                        <a:t>369300.62</a:t>
                      </a:r>
                      <a:endParaRPr lang="zh-CN" sz="1600" kern="100" dirty="0">
                        <a:effectLst/>
                        <a:latin typeface="+mn-lt"/>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33449937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95536" y="1628800"/>
            <a:ext cx="8208912" cy="4176464"/>
            <a:chOff x="611560" y="1484784"/>
            <a:chExt cx="8208912" cy="4176464"/>
          </a:xfrm>
        </p:grpSpPr>
        <p:sp>
          <p:nvSpPr>
            <p:cNvPr id="46" name="AutoShape 6"/>
            <p:cNvSpPr>
              <a:spLocks noChangeArrowheads="1"/>
            </p:cNvSpPr>
            <p:nvPr/>
          </p:nvSpPr>
          <p:spPr bwMode="gray">
            <a:xfrm>
              <a:off x="1139825" y="1484784"/>
              <a:ext cx="7210425" cy="504056"/>
            </a:xfrm>
            <a:prstGeom prst="roundRect">
              <a:avLst>
                <a:gd name="adj" fmla="val 48991"/>
              </a:avLst>
            </a:prstGeom>
            <a:ln>
              <a:headEnd/>
              <a:tailEnd/>
            </a:ln>
          </p:spPr>
          <p:style>
            <a:lnRef idx="0">
              <a:schemeClr val="accent4"/>
            </a:lnRef>
            <a:fillRef idx="3">
              <a:schemeClr val="accent4"/>
            </a:fillRef>
            <a:effectRef idx="3">
              <a:schemeClr val="accent4"/>
            </a:effectRef>
            <a:fontRef idx="minor">
              <a:schemeClr val="lt1"/>
            </a:fontRef>
          </p:style>
          <p:txBody>
            <a:bodyPr wrap="none" anchor="ctr"/>
            <a:lstStyle/>
            <a:p>
              <a:pPr algn="ctr" fontAlgn="auto" latinLnBrk="1">
                <a:spcBef>
                  <a:spcPts val="0"/>
                </a:spcBef>
                <a:spcAft>
                  <a:spcPts val="0"/>
                </a:spcAft>
                <a:defRPr/>
              </a:pPr>
              <a:r>
                <a:rPr lang="en-US" dirty="0" smtClean="0"/>
                <a:t>PERA13.1</a:t>
              </a:r>
              <a:r>
                <a:rPr lang="zh-CN" altLang="en-US" dirty="0" smtClean="0"/>
                <a:t>架构改进</a:t>
              </a:r>
              <a:endParaRPr kumimoji="1" lang="en-US" altLang="ko-KR" b="1" kern="0" dirty="0">
                <a:solidFill>
                  <a:srgbClr val="FFFFFF"/>
                </a:solidFill>
                <a:latin typeface="微软雅黑" pitchFamily="34" charset="-122"/>
                <a:ea typeface="微软雅黑" pitchFamily="34" charset="-122"/>
              </a:endParaRPr>
            </a:p>
          </p:txBody>
        </p:sp>
        <p:graphicFrame>
          <p:nvGraphicFramePr>
            <p:cNvPr id="74" name="图示 73"/>
            <p:cNvGraphicFramePr/>
            <p:nvPr>
              <p:extLst>
                <p:ext uri="{D42A27DB-BD31-4B8C-83A1-F6EECF244321}">
                  <p14:modId xmlns:p14="http://schemas.microsoft.com/office/powerpoint/2010/main" val="2615939914"/>
                </p:ext>
              </p:extLst>
            </p:nvPr>
          </p:nvGraphicFramePr>
          <p:xfrm>
            <a:off x="611560" y="2492896"/>
            <a:ext cx="8208912" cy="31683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77" name="直接连接符 76"/>
            <p:cNvCxnSpPr/>
            <p:nvPr/>
          </p:nvCxnSpPr>
          <p:spPr bwMode="auto">
            <a:xfrm>
              <a:off x="1259632" y="2204864"/>
              <a:ext cx="6912768" cy="0"/>
            </a:xfrm>
            <a:prstGeom prst="line">
              <a:avLst/>
            </a:prstGeom>
            <a:noFill/>
            <a:ln w="19050" cap="flat" cmpd="sng" algn="ctr">
              <a:solidFill>
                <a:schemeClr val="tx1"/>
              </a:solidFill>
              <a:prstDash val="solid"/>
              <a:round/>
              <a:headEnd type="none" w="med" len="med"/>
              <a:tailEnd type="none" w="med" len="med"/>
            </a:ln>
            <a:effectLst/>
          </p:spPr>
        </p:cxnSp>
        <p:cxnSp>
          <p:nvCxnSpPr>
            <p:cNvPr id="79" name="直接箭头连接符 78"/>
            <p:cNvCxnSpPr/>
            <p:nvPr/>
          </p:nvCxnSpPr>
          <p:spPr bwMode="auto">
            <a:xfrm rot="16200000" flipH="1">
              <a:off x="519223" y="2945273"/>
              <a:ext cx="1508748" cy="27930"/>
            </a:xfrm>
            <a:prstGeom prst="straightConnector1">
              <a:avLst/>
            </a:prstGeom>
            <a:noFill/>
            <a:ln w="19050" cap="flat" cmpd="sng" algn="ctr">
              <a:solidFill>
                <a:schemeClr val="tx1"/>
              </a:solidFill>
              <a:prstDash val="solid"/>
              <a:round/>
              <a:headEnd type="none" w="med" len="med"/>
              <a:tailEnd type="triangle" w="med" len="med"/>
            </a:ln>
            <a:effectLst/>
          </p:spPr>
        </p:cxnSp>
        <p:cxnSp>
          <p:nvCxnSpPr>
            <p:cNvPr id="80" name="直接箭头连接符 79"/>
            <p:cNvCxnSpPr/>
            <p:nvPr/>
          </p:nvCxnSpPr>
          <p:spPr bwMode="auto">
            <a:xfrm rot="16200000" flipH="1">
              <a:off x="2312298" y="2952398"/>
              <a:ext cx="1508748" cy="13680"/>
            </a:xfrm>
            <a:prstGeom prst="straightConnector1">
              <a:avLst/>
            </a:prstGeom>
            <a:noFill/>
            <a:ln w="19050" cap="flat" cmpd="sng" algn="ctr">
              <a:solidFill>
                <a:schemeClr val="tx1"/>
              </a:solidFill>
              <a:prstDash val="solid"/>
              <a:round/>
              <a:headEnd type="none" w="med" len="med"/>
              <a:tailEnd type="triangle" w="med" len="med"/>
            </a:ln>
            <a:effectLst/>
          </p:spPr>
        </p:cxnSp>
        <p:cxnSp>
          <p:nvCxnSpPr>
            <p:cNvPr id="81" name="直接箭头连接符 80"/>
            <p:cNvCxnSpPr/>
            <p:nvPr/>
          </p:nvCxnSpPr>
          <p:spPr bwMode="auto">
            <a:xfrm rot="16200000" flipH="1">
              <a:off x="3961927" y="2958953"/>
              <a:ext cx="1508748" cy="570"/>
            </a:xfrm>
            <a:prstGeom prst="straightConnector1">
              <a:avLst/>
            </a:prstGeom>
            <a:noFill/>
            <a:ln w="19050" cap="flat" cmpd="sng" algn="ctr">
              <a:solidFill>
                <a:schemeClr val="tx1"/>
              </a:solidFill>
              <a:prstDash val="solid"/>
              <a:round/>
              <a:headEnd type="none" w="med" len="med"/>
              <a:tailEnd type="triangle" w="med" len="med"/>
            </a:ln>
            <a:effectLst/>
          </p:spPr>
        </p:cxnSp>
        <p:cxnSp>
          <p:nvCxnSpPr>
            <p:cNvPr id="82" name="直接箭头连接符 81"/>
            <p:cNvCxnSpPr/>
            <p:nvPr/>
          </p:nvCxnSpPr>
          <p:spPr bwMode="auto">
            <a:xfrm rot="5400000">
              <a:off x="5575837" y="2988687"/>
              <a:ext cx="1580186" cy="12540"/>
            </a:xfrm>
            <a:prstGeom prst="straightConnector1">
              <a:avLst/>
            </a:prstGeom>
            <a:noFill/>
            <a:ln w="19050" cap="flat" cmpd="sng" algn="ctr">
              <a:solidFill>
                <a:schemeClr val="tx1"/>
              </a:solidFill>
              <a:prstDash val="solid"/>
              <a:round/>
              <a:headEnd type="none" w="med" len="med"/>
              <a:tailEnd type="triangle" w="med" len="med"/>
            </a:ln>
            <a:effectLst/>
          </p:spPr>
        </p:cxnSp>
        <p:cxnSp>
          <p:nvCxnSpPr>
            <p:cNvPr id="83" name="直接箭头连接符 82"/>
            <p:cNvCxnSpPr/>
            <p:nvPr/>
          </p:nvCxnSpPr>
          <p:spPr bwMode="auto">
            <a:xfrm rot="5400000">
              <a:off x="7368912" y="2981562"/>
              <a:ext cx="1580186" cy="26790"/>
            </a:xfrm>
            <a:prstGeom prst="straightConnector1">
              <a:avLst/>
            </a:prstGeom>
            <a:noFill/>
            <a:ln w="19050" cap="flat" cmpd="sng" algn="ctr">
              <a:solidFill>
                <a:schemeClr val="tx1"/>
              </a:solidFill>
              <a:prstDash val="solid"/>
              <a:round/>
              <a:headEnd type="none" w="med" len="med"/>
              <a:tailEnd type="triangle" w="med" len="med"/>
            </a:ln>
            <a:effectLst/>
          </p:spPr>
        </p:cxnSp>
        <p:sp>
          <p:nvSpPr>
            <p:cNvPr id="89" name="下箭头 88"/>
            <p:cNvSpPr/>
            <p:nvPr/>
          </p:nvSpPr>
          <p:spPr bwMode="auto">
            <a:xfrm>
              <a:off x="4644008" y="2006770"/>
              <a:ext cx="144016" cy="144016"/>
            </a:xfrm>
            <a:prstGeom prst="downArrow">
              <a:avLst/>
            </a:prstGeom>
            <a:noFill/>
            <a:ln w="3810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zh-CN" altLang="en-US" sz="1800" b="0" i="1" u="none" strike="noStrike" cap="none" normalizeH="0" baseline="0" smtClean="0">
                <a:ln>
                  <a:noFill/>
                </a:ln>
                <a:solidFill>
                  <a:schemeClr val="tx1"/>
                </a:solidFill>
                <a:effectLst/>
                <a:latin typeface="Verdana" pitchFamily="34" charset="0"/>
                <a:ea typeface="宋体" charset="-122"/>
              </a:endParaRPr>
            </a:p>
          </p:txBody>
        </p:sp>
      </p:grpSp>
      <p:sp>
        <p:nvSpPr>
          <p:cNvPr id="12" name="TextBox 11"/>
          <p:cNvSpPr txBox="1"/>
          <p:nvPr/>
        </p:nvSpPr>
        <p:spPr>
          <a:xfrm>
            <a:off x="485280" y="692696"/>
            <a:ext cx="8658720" cy="559769"/>
          </a:xfrm>
          <a:prstGeom prst="rect">
            <a:avLst/>
          </a:prstGeom>
          <a:noFill/>
        </p:spPr>
        <p:txBody>
          <a:bodyPr wrap="square" rtlCol="0">
            <a:spAutoFit/>
          </a:bodyPr>
          <a:lstStyle/>
          <a:p>
            <a:pPr marL="285750" indent="-285750" eaLnBrk="0" hangingPunct="0">
              <a:lnSpc>
                <a:spcPct val="150000"/>
              </a:lnSpc>
              <a:spcBef>
                <a:spcPct val="20000"/>
              </a:spcBef>
              <a:buFont typeface="Wingdings" pitchFamily="2" charset="2"/>
              <a:buChar char="n"/>
            </a:pPr>
            <a:r>
              <a:rPr lang="zh-CN" altLang="en-US" sz="2400" b="1" dirty="0" smtClean="0">
                <a:solidFill>
                  <a:schemeClr val="tx2"/>
                </a:solidFill>
                <a:latin typeface="黑体" pitchFamily="49" charset="-122"/>
                <a:ea typeface="黑体" pitchFamily="49" charset="-122"/>
              </a:rPr>
              <a:t>架构改造的内容包括</a:t>
            </a:r>
            <a:r>
              <a:rPr lang="en-US" altLang="zh-CN" sz="2400" b="1" dirty="0" smtClean="0">
                <a:solidFill>
                  <a:schemeClr val="tx2"/>
                </a:solidFill>
                <a:latin typeface="黑体" pitchFamily="49" charset="-122"/>
                <a:ea typeface="黑体" pitchFamily="49" charset="-122"/>
              </a:rPr>
              <a:t>: </a:t>
            </a:r>
          </a:p>
        </p:txBody>
      </p:sp>
      <p:sp>
        <p:nvSpPr>
          <p:cNvPr id="3" name="灯片编号占位符 2"/>
          <p:cNvSpPr>
            <a:spLocks noGrp="1"/>
          </p:cNvSpPr>
          <p:nvPr>
            <p:ph type="sldNum" sz="quarter" idx="10"/>
          </p:nvPr>
        </p:nvSpPr>
        <p:spPr/>
        <p:txBody>
          <a:bodyPr/>
          <a:lstStyle/>
          <a:p>
            <a:fld id="{92F1F9C7-C6CB-43F1-9A23-3FB59D56F689}" type="slidenum">
              <a:rPr lang="zh-CN" altLang="en-US" smtClean="0"/>
              <a:pPr/>
              <a:t>31</a:t>
            </a:fld>
            <a:endParaRPr lang="zh-CN" altLang="en-US"/>
          </a:p>
        </p:txBody>
      </p:sp>
      <p:sp>
        <p:nvSpPr>
          <p:cNvPr id="15" name="标题 1"/>
          <p:cNvSpPr>
            <a:spLocks noGrp="1"/>
          </p:cNvSpPr>
          <p:nvPr>
            <p:ph type="title"/>
          </p:nvPr>
        </p:nvSpPr>
        <p:spPr>
          <a:xfrm>
            <a:off x="35496" y="44624"/>
            <a:ext cx="7452320" cy="576064"/>
          </a:xfrm>
        </p:spPr>
        <p:style>
          <a:lnRef idx="1">
            <a:schemeClr val="accent1"/>
          </a:lnRef>
          <a:fillRef idx="3">
            <a:schemeClr val="accent1"/>
          </a:fillRef>
          <a:effectRef idx="2">
            <a:schemeClr val="accent1"/>
          </a:effectRef>
          <a:fontRef idx="minor">
            <a:schemeClr val="lt1"/>
          </a:fontRef>
        </p:style>
        <p:txBody>
          <a:bodyPr/>
          <a:lstStyle/>
          <a:p>
            <a:pPr lvl="0" eaLnBrk="0" hangingPunct="0">
              <a:defRPr/>
            </a:pPr>
            <a:r>
              <a:rPr lang="zh-CN" altLang="en-US" sz="3200" b="1" dirty="0">
                <a:latin typeface="+mn-ea"/>
              </a:rPr>
              <a:t>架构改造目标与范围</a:t>
            </a:r>
          </a:p>
        </p:txBody>
      </p:sp>
    </p:spTree>
    <p:extLst>
      <p:ext uri="{BB962C8B-B14F-4D97-AF65-F5344CB8AC3E}">
        <p14:creationId xmlns:p14="http://schemas.microsoft.com/office/powerpoint/2010/main" val="355965061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55584" y="980728"/>
            <a:ext cx="7776865" cy="5145443"/>
          </a:xfrm>
        </p:spPr>
        <p:txBody>
          <a:bodyPr/>
          <a:lstStyle/>
          <a:p>
            <a:r>
              <a:rPr lang="zh-CN" altLang="en-US" dirty="0" smtClean="0"/>
              <a:t>缓存服务</a:t>
            </a:r>
            <a:endParaRPr lang="en-US" altLang="zh-CN" dirty="0" smtClean="0"/>
          </a:p>
          <a:p>
            <a:pPr>
              <a:buNone/>
            </a:pPr>
            <a:r>
              <a:rPr lang="zh-CN" altLang="en-US" dirty="0" smtClean="0"/>
              <a:t>     </a:t>
            </a:r>
            <a:r>
              <a:rPr lang="zh-CN" altLang="en-US" b="0" dirty="0" smtClean="0"/>
              <a:t>对比</a:t>
            </a:r>
            <a:r>
              <a:rPr lang="en-US" b="0" dirty="0" smtClean="0"/>
              <a:t>PERA13.0</a:t>
            </a:r>
            <a:r>
              <a:rPr lang="zh-CN" altLang="en-US" b="0" dirty="0" smtClean="0"/>
              <a:t>除继续采用</a:t>
            </a:r>
            <a:r>
              <a:rPr lang="zh-CN" altLang="en-US" b="0" dirty="0" smtClean="0"/>
              <a:t>前端缓存</a:t>
            </a:r>
            <a:r>
              <a:rPr lang="zh-CN" altLang="en-US" b="0" dirty="0" smtClean="0"/>
              <a:t>策略外，在应用服务框架层提供统一的缓存服务，处理业务数据的缓存，解决相对静态数据及数据频繁访问的性能问题，并按不同维度对于业务数据进行缓存，提高了平台业务的扩展能力。</a:t>
            </a:r>
            <a:endParaRPr lang="en-US" altLang="zh-CN" b="0" dirty="0" smtClean="0"/>
          </a:p>
          <a:p>
            <a:pPr>
              <a:buNone/>
            </a:pPr>
            <a:endParaRPr lang="en-US" altLang="zh-CN" dirty="0" smtClean="0"/>
          </a:p>
          <a:p>
            <a:r>
              <a:rPr lang="zh-CN" altLang="en-US" dirty="0" smtClean="0"/>
              <a:t>配置管理</a:t>
            </a:r>
            <a:endParaRPr lang="en-US" altLang="zh-CN" dirty="0" smtClean="0"/>
          </a:p>
          <a:p>
            <a:pPr>
              <a:buNone/>
            </a:pPr>
            <a:r>
              <a:rPr lang="en-US" altLang="zh-CN" dirty="0" smtClean="0"/>
              <a:t>    </a:t>
            </a:r>
            <a:r>
              <a:rPr lang="zh-CN" altLang="en-US" b="0" dirty="0" smtClean="0"/>
              <a:t>对比</a:t>
            </a:r>
            <a:r>
              <a:rPr lang="en-US" b="0" dirty="0" smtClean="0"/>
              <a:t>PERA13.0</a:t>
            </a:r>
            <a:r>
              <a:rPr lang="zh-CN" altLang="en-US" b="0" dirty="0" smtClean="0"/>
              <a:t>的配置文件形式，</a:t>
            </a:r>
            <a:r>
              <a:rPr lang="en-US" b="0" dirty="0" smtClean="0"/>
              <a:t>PERA13.1</a:t>
            </a:r>
            <a:r>
              <a:rPr lang="zh-CN" altLang="en-US" b="0" dirty="0" smtClean="0"/>
              <a:t>采用统一的配置服务对于不同模块间的配置信息进行统一管理，大幅减少了冗余配置，简化了安装部署，并有效的提高了系统的稳定性和完整性。</a:t>
            </a:r>
          </a:p>
          <a:p>
            <a:pPr>
              <a:buNone/>
            </a:pPr>
            <a:r>
              <a:rPr lang="zh-CN" altLang="en-US" b="0" dirty="0" smtClean="0"/>
              <a:t>    同时该配置服务提供实时维护功能，内部采用推送机制，对于非关键参数可做到热部署能力。</a:t>
            </a:r>
            <a:endParaRPr lang="zh-CN" altLang="en-US" b="0" dirty="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32</a:t>
            </a:fld>
            <a:endParaRPr lang="zh-CN" altLang="en-US"/>
          </a:p>
        </p:txBody>
      </p:sp>
      <p:sp>
        <p:nvSpPr>
          <p:cNvPr id="6" name="标题 1"/>
          <p:cNvSpPr>
            <a:spLocks noGrp="1"/>
          </p:cNvSpPr>
          <p:nvPr>
            <p:ph type="title"/>
          </p:nvPr>
        </p:nvSpPr>
        <p:spPr>
          <a:xfrm>
            <a:off x="35496" y="44624"/>
            <a:ext cx="7452320" cy="576064"/>
          </a:xfrm>
        </p:spPr>
        <p:style>
          <a:lnRef idx="1">
            <a:schemeClr val="accent1"/>
          </a:lnRef>
          <a:fillRef idx="3">
            <a:schemeClr val="accent1"/>
          </a:fillRef>
          <a:effectRef idx="2">
            <a:schemeClr val="accent1"/>
          </a:effectRef>
          <a:fontRef idx="minor">
            <a:schemeClr val="lt1"/>
          </a:fontRef>
        </p:style>
        <p:txBody>
          <a:bodyPr/>
          <a:lstStyle/>
          <a:p>
            <a:pPr lvl="0" eaLnBrk="0" hangingPunct="0">
              <a:defRPr/>
            </a:pPr>
            <a:r>
              <a:rPr lang="zh-CN" altLang="en-US" sz="3200" b="1" dirty="0">
                <a:latin typeface="+mn-ea"/>
              </a:rPr>
              <a:t>架构改造目标与范围</a:t>
            </a:r>
          </a:p>
        </p:txBody>
      </p:sp>
    </p:spTree>
    <p:extLst>
      <p:ext uri="{BB962C8B-B14F-4D97-AF65-F5344CB8AC3E}">
        <p14:creationId xmlns:p14="http://schemas.microsoft.com/office/powerpoint/2010/main" val="308875592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33363" y="571480"/>
            <a:ext cx="8534400" cy="5857916"/>
          </a:xfrm>
        </p:spPr>
        <p:txBody>
          <a:bodyPr/>
          <a:lstStyle/>
          <a:p>
            <a:r>
              <a:rPr lang="zh-CN" altLang="en-US" dirty="0" smtClean="0"/>
              <a:t>消息服务</a:t>
            </a:r>
            <a:endParaRPr lang="en-US" altLang="zh-CN" dirty="0" smtClean="0"/>
          </a:p>
          <a:p>
            <a:pPr>
              <a:buNone/>
            </a:pPr>
            <a:r>
              <a:rPr lang="zh-CN" altLang="en-US" dirty="0" smtClean="0"/>
              <a:t>   </a:t>
            </a:r>
            <a:r>
              <a:rPr lang="en-US" b="0" dirty="0" smtClean="0"/>
              <a:t>PERA13.1</a:t>
            </a:r>
            <a:r>
              <a:rPr lang="zh-CN" altLang="en-US" b="0" dirty="0" smtClean="0"/>
              <a:t>中引入</a:t>
            </a:r>
            <a:r>
              <a:rPr lang="en-US" b="0" dirty="0" smtClean="0"/>
              <a:t>JMS</a:t>
            </a:r>
            <a:r>
              <a:rPr lang="zh-CN" altLang="en-US" b="0" dirty="0" smtClean="0"/>
              <a:t>消息服务，采用消息队列的方式解决各模块间的数据访问及逻辑调用，对于整体平台架构起到了解耦的作用，并提高了模块间调用效率，同时该服务提供消息的持久化功能，保证了消息的正确处理，增强了系统的可靠性。</a:t>
            </a:r>
            <a:endParaRPr lang="en-US" altLang="zh-CN" b="0" dirty="0" smtClean="0"/>
          </a:p>
          <a:p>
            <a:pPr>
              <a:buNone/>
            </a:pPr>
            <a:endParaRPr lang="en-US" altLang="zh-CN" dirty="0" smtClean="0"/>
          </a:p>
          <a:p>
            <a:r>
              <a:rPr lang="zh-CN" altLang="en-US" dirty="0" smtClean="0"/>
              <a:t>文件存储</a:t>
            </a:r>
            <a:endParaRPr lang="en-US" altLang="zh-CN" dirty="0" smtClean="0"/>
          </a:p>
          <a:p>
            <a:pPr>
              <a:buNone/>
            </a:pPr>
            <a:r>
              <a:rPr lang="zh-CN" altLang="en-US" dirty="0" smtClean="0"/>
              <a:t>   </a:t>
            </a:r>
            <a:r>
              <a:rPr lang="zh-CN" altLang="en-US" b="0" dirty="0" smtClean="0"/>
              <a:t>针对文件存储，</a:t>
            </a:r>
            <a:r>
              <a:rPr lang="en-US" b="0" dirty="0" smtClean="0"/>
              <a:t>PERA13.1</a:t>
            </a:r>
            <a:r>
              <a:rPr lang="zh-CN" altLang="en-US" b="0" dirty="0" smtClean="0"/>
              <a:t>采用</a:t>
            </a:r>
            <a:r>
              <a:rPr lang="en-US" b="0" dirty="0" err="1" smtClean="0"/>
              <a:t>Mongodb</a:t>
            </a:r>
            <a:r>
              <a:rPr lang="zh-CN" altLang="en-US" b="0" dirty="0" smtClean="0"/>
              <a:t>作为主要的存储介质，结合其自身的特性，完善了数据管理本身的数据存储能力，同时提供大文件的存储及断点续传功能，并对于数据存储的水平扩展能力得到了有效增强。</a:t>
            </a:r>
            <a:endParaRPr lang="en-US" altLang="zh-CN" b="0" dirty="0" smtClean="0"/>
          </a:p>
          <a:p>
            <a:pPr>
              <a:buNone/>
            </a:pPr>
            <a:endParaRPr lang="en-US" altLang="zh-CN" dirty="0" smtClean="0"/>
          </a:p>
          <a:p>
            <a:r>
              <a:rPr lang="zh-CN" altLang="en-US" dirty="0" smtClean="0"/>
              <a:t>数据整合</a:t>
            </a:r>
            <a:endParaRPr lang="en-US" altLang="zh-CN" dirty="0" smtClean="0"/>
          </a:p>
          <a:p>
            <a:pPr>
              <a:buNone/>
            </a:pPr>
            <a:r>
              <a:rPr lang="en-US" altLang="zh-CN" dirty="0" smtClean="0"/>
              <a:t>   </a:t>
            </a:r>
            <a:r>
              <a:rPr lang="zh-CN" altLang="en-US" b="0" dirty="0" smtClean="0"/>
              <a:t>对于平台内数据源结合业务及功能要求，进行数据整合，减少了数据的冗余并提高了数据的访问效率，增强了数据的统计分析能力。</a:t>
            </a:r>
            <a:endParaRPr lang="en-US" altLang="zh-CN" b="0" dirty="0" smtClean="0"/>
          </a:p>
          <a:p>
            <a:pPr>
              <a:buNone/>
            </a:pPr>
            <a:endParaRPr lang="zh-CN" altLang="en-US" dirty="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33</a:t>
            </a:fld>
            <a:endParaRPr lang="zh-CN" altLang="en-US"/>
          </a:p>
        </p:txBody>
      </p:sp>
      <p:sp>
        <p:nvSpPr>
          <p:cNvPr id="6" name="标题 1"/>
          <p:cNvSpPr>
            <a:spLocks noGrp="1"/>
          </p:cNvSpPr>
          <p:nvPr>
            <p:ph type="title"/>
          </p:nvPr>
        </p:nvSpPr>
        <p:spPr>
          <a:xfrm>
            <a:off x="35496" y="44624"/>
            <a:ext cx="7452320" cy="576064"/>
          </a:xfrm>
        </p:spPr>
        <p:style>
          <a:lnRef idx="1">
            <a:schemeClr val="accent1"/>
          </a:lnRef>
          <a:fillRef idx="3">
            <a:schemeClr val="accent1"/>
          </a:fillRef>
          <a:effectRef idx="2">
            <a:schemeClr val="accent1"/>
          </a:effectRef>
          <a:fontRef idx="minor">
            <a:schemeClr val="lt1"/>
          </a:fontRef>
        </p:style>
        <p:txBody>
          <a:bodyPr/>
          <a:lstStyle/>
          <a:p>
            <a:pPr lvl="0" eaLnBrk="0" hangingPunct="0">
              <a:defRPr/>
            </a:pPr>
            <a:r>
              <a:rPr lang="zh-CN" altLang="en-US" sz="3200" b="1" dirty="0">
                <a:latin typeface="+mn-ea"/>
              </a:rPr>
              <a:t>架构改造目标与范围</a:t>
            </a:r>
          </a:p>
        </p:txBody>
      </p:sp>
    </p:spTree>
    <p:extLst>
      <p:ext uri="{BB962C8B-B14F-4D97-AF65-F5344CB8AC3E}">
        <p14:creationId xmlns:p14="http://schemas.microsoft.com/office/powerpoint/2010/main" val="161773275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33363" y="571480"/>
            <a:ext cx="8534400" cy="6097880"/>
          </a:xfrm>
        </p:spPr>
        <p:txBody>
          <a:bodyPr/>
          <a:lstStyle/>
          <a:p>
            <a:r>
              <a:rPr lang="zh-CN" altLang="en-US" b="0" dirty="0" smtClean="0"/>
              <a:t>日志采集</a:t>
            </a:r>
            <a:endParaRPr lang="en-US" altLang="zh-CN" b="0" dirty="0" smtClean="0"/>
          </a:p>
          <a:p>
            <a:pPr marL="0" indent="0">
              <a:buNone/>
            </a:pPr>
            <a:r>
              <a:rPr lang="en-US" altLang="zh-CN" dirty="0" smtClean="0"/>
              <a:t>    </a:t>
            </a:r>
            <a:r>
              <a:rPr lang="zh-CN" altLang="zh-CN" dirty="0" smtClean="0"/>
              <a:t>中国</a:t>
            </a:r>
            <a:r>
              <a:rPr lang="zh-CN" altLang="zh-CN" dirty="0"/>
              <a:t>石化上游板块科研知识</a:t>
            </a:r>
            <a:r>
              <a:rPr lang="zh-CN" altLang="zh-CN" dirty="0" smtClean="0"/>
              <a:t>管理项目</a:t>
            </a:r>
            <a:r>
              <a:rPr lang="zh-CN" altLang="zh-CN" dirty="0"/>
              <a:t>需要对其应用活动的帐户、</a:t>
            </a:r>
            <a:r>
              <a:rPr lang="zh-CN" altLang="zh-CN" dirty="0" smtClean="0"/>
              <a:t>自</a:t>
            </a:r>
            <a:endParaRPr lang="en-US" altLang="zh-CN" dirty="0" smtClean="0"/>
          </a:p>
          <a:p>
            <a:pPr marL="0" indent="0">
              <a:buNone/>
            </a:pPr>
            <a:r>
              <a:rPr lang="en-US" altLang="zh-CN" dirty="0"/>
              <a:t> </a:t>
            </a:r>
            <a:r>
              <a:rPr lang="en-US" altLang="zh-CN" dirty="0" smtClean="0"/>
              <a:t>   </a:t>
            </a:r>
            <a:r>
              <a:rPr lang="zh-CN" altLang="zh-CN" dirty="0" smtClean="0"/>
              <a:t>身</a:t>
            </a:r>
            <a:r>
              <a:rPr lang="zh-CN" altLang="zh-CN" dirty="0"/>
              <a:t>操作等行为进行审计和监控。上述</a:t>
            </a:r>
            <a:r>
              <a:rPr lang="zh-CN" altLang="zh-CN" dirty="0" smtClean="0"/>
              <a:t>日志通过</a:t>
            </a:r>
            <a:r>
              <a:rPr lang="zh-CN" altLang="en-US" dirty="0" smtClean="0"/>
              <a:t>接口</a:t>
            </a:r>
            <a:r>
              <a:rPr lang="zh-CN" altLang="zh-CN" dirty="0" smtClean="0"/>
              <a:t>的</a:t>
            </a:r>
            <a:r>
              <a:rPr lang="zh-CN" altLang="zh-CN" dirty="0"/>
              <a:t>方式，把日志</a:t>
            </a:r>
            <a:r>
              <a:rPr lang="zh-CN" altLang="zh-CN" dirty="0" smtClean="0"/>
              <a:t>发送</a:t>
            </a:r>
            <a:endParaRPr lang="en-US" altLang="zh-CN" dirty="0" smtClean="0"/>
          </a:p>
          <a:p>
            <a:pPr marL="0" indent="0">
              <a:buNone/>
            </a:pPr>
            <a:r>
              <a:rPr lang="en-US" altLang="zh-CN" dirty="0"/>
              <a:t> </a:t>
            </a:r>
            <a:r>
              <a:rPr lang="en-US" altLang="zh-CN" dirty="0" smtClean="0"/>
              <a:t>   </a:t>
            </a:r>
            <a:r>
              <a:rPr lang="zh-CN" altLang="zh-CN" dirty="0" smtClean="0"/>
              <a:t>到</a:t>
            </a:r>
            <a:r>
              <a:rPr lang="zh-CN" altLang="zh-CN" dirty="0"/>
              <a:t>日志收集</a:t>
            </a:r>
            <a:r>
              <a:rPr lang="zh-CN" altLang="zh-CN" dirty="0" smtClean="0"/>
              <a:t>服务器</a:t>
            </a:r>
            <a:r>
              <a:rPr lang="zh-CN" altLang="en-US" dirty="0" smtClean="0"/>
              <a:t>并存储到日志数据库中供统计分析使用。</a:t>
            </a:r>
            <a:endParaRPr lang="en-US" altLang="zh-CN" dirty="0" smtClean="0"/>
          </a:p>
          <a:p>
            <a:pPr marL="0" indent="0">
              <a:buNone/>
            </a:pPr>
            <a:endParaRPr lang="en-US" altLang="zh-CN" b="0" dirty="0" smtClean="0"/>
          </a:p>
          <a:p>
            <a:pPr marL="0" indent="0">
              <a:buNone/>
            </a:pPr>
            <a:endParaRPr lang="en-US" altLang="zh-CN" dirty="0"/>
          </a:p>
          <a:p>
            <a:pPr marL="0" indent="0">
              <a:buNone/>
            </a:pPr>
            <a:endParaRPr lang="en-US" altLang="zh-CN" b="0" dirty="0" smtClean="0"/>
          </a:p>
          <a:p>
            <a:pPr marL="0" indent="0">
              <a:buNone/>
            </a:pPr>
            <a:endParaRPr lang="en-US" altLang="zh-CN" b="0" dirty="0" smtClean="0"/>
          </a:p>
          <a:p>
            <a:pPr marL="0" indent="0">
              <a:buNone/>
            </a:pPr>
            <a:endParaRPr lang="en-US" altLang="zh-CN" b="0" dirty="0" smtClean="0"/>
          </a:p>
          <a:p>
            <a:pPr marL="0" indent="0">
              <a:buNone/>
            </a:pPr>
            <a:r>
              <a:rPr lang="en-US" altLang="zh-CN" dirty="0" smtClean="0"/>
              <a:t>     </a:t>
            </a:r>
            <a:endParaRPr lang="en-US" altLang="zh-CN" dirty="0"/>
          </a:p>
          <a:p>
            <a:r>
              <a:rPr lang="zh-CN" altLang="en-US" dirty="0" smtClean="0"/>
              <a:t>日志预警</a:t>
            </a:r>
            <a:r>
              <a:rPr lang="en-US" altLang="zh-CN" dirty="0" smtClean="0"/>
              <a:t>     </a:t>
            </a:r>
          </a:p>
          <a:p>
            <a:pPr marL="0" indent="0">
              <a:buNone/>
            </a:pPr>
            <a:r>
              <a:rPr lang="en-US" altLang="zh-CN" sz="1800" dirty="0"/>
              <a:t> </a:t>
            </a:r>
            <a:r>
              <a:rPr lang="en-US" altLang="zh-CN" sz="1800" dirty="0" smtClean="0"/>
              <a:t>    </a:t>
            </a:r>
            <a:r>
              <a:rPr lang="zh-CN" altLang="en-US" sz="1800" dirty="0" smtClean="0"/>
              <a:t>系统提供在日志服务器存储日志量超过预定阀值时发送预警消息给系统</a:t>
            </a:r>
            <a:r>
              <a:rPr lang="zh-CN" altLang="en-US" sz="1800" dirty="0" smtClean="0"/>
              <a:t>运维人员</a:t>
            </a:r>
            <a:r>
              <a:rPr lang="zh-CN" altLang="en-US" sz="1800" dirty="0" smtClean="0"/>
              <a:t>。</a:t>
            </a:r>
            <a:endParaRPr lang="en-US" altLang="zh-CN" sz="1800" dirty="0" smtClean="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34</a:t>
            </a:fld>
            <a:endParaRPr lang="zh-CN" altLang="en-US"/>
          </a:p>
        </p:txBody>
      </p:sp>
      <p:sp>
        <p:nvSpPr>
          <p:cNvPr id="6" name="标题 1"/>
          <p:cNvSpPr>
            <a:spLocks noGrp="1"/>
          </p:cNvSpPr>
          <p:nvPr>
            <p:ph type="title"/>
          </p:nvPr>
        </p:nvSpPr>
        <p:spPr>
          <a:xfrm>
            <a:off x="35496" y="44624"/>
            <a:ext cx="7452320" cy="576064"/>
          </a:xfrm>
        </p:spPr>
        <p:style>
          <a:lnRef idx="1">
            <a:schemeClr val="accent1"/>
          </a:lnRef>
          <a:fillRef idx="3">
            <a:schemeClr val="accent1"/>
          </a:fillRef>
          <a:effectRef idx="2">
            <a:schemeClr val="accent1"/>
          </a:effectRef>
          <a:fontRef idx="minor">
            <a:schemeClr val="lt1"/>
          </a:fontRef>
        </p:style>
        <p:txBody>
          <a:bodyPr/>
          <a:lstStyle/>
          <a:p>
            <a:pPr lvl="0" eaLnBrk="0" hangingPunct="0">
              <a:defRPr/>
            </a:pPr>
            <a:r>
              <a:rPr lang="zh-CN" altLang="en-US" sz="3200" b="1" dirty="0" smtClean="0">
                <a:latin typeface="+mn-ea"/>
              </a:rPr>
              <a:t>日志安全</a:t>
            </a:r>
            <a:r>
              <a:rPr lang="zh-CN" altLang="en-US" sz="3200" b="1" dirty="0" smtClean="0">
                <a:latin typeface="+mn-ea"/>
              </a:rPr>
              <a:t>改造策略</a:t>
            </a:r>
            <a:endParaRPr lang="zh-CN" altLang="en-US" sz="3200" b="1" dirty="0">
              <a:latin typeface="+mn-ea"/>
            </a:endParaRPr>
          </a:p>
        </p:txBody>
      </p:sp>
      <p:pic>
        <p:nvPicPr>
          <p:cNvPr id="14029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680" y="2399158"/>
            <a:ext cx="5124450" cy="2181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109667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33363" y="571480"/>
            <a:ext cx="8534400" cy="6097880"/>
          </a:xfrm>
        </p:spPr>
        <p:txBody>
          <a:bodyPr/>
          <a:lstStyle/>
          <a:p>
            <a:r>
              <a:rPr lang="zh-CN" altLang="en-US" b="0" dirty="0" smtClean="0"/>
              <a:t>日志备份</a:t>
            </a:r>
            <a:endParaRPr lang="en-US" altLang="zh-CN" b="0" dirty="0" smtClean="0"/>
          </a:p>
          <a:p>
            <a:pPr marL="0" indent="0">
              <a:buNone/>
            </a:pPr>
            <a:r>
              <a:rPr lang="en-US" altLang="zh-CN" dirty="0" smtClean="0"/>
              <a:t>     </a:t>
            </a:r>
            <a:r>
              <a:rPr lang="zh-CN" altLang="zh-CN" dirty="0" smtClean="0"/>
              <a:t>对于</a:t>
            </a:r>
            <a:r>
              <a:rPr lang="zh-CN" altLang="en-US" dirty="0" smtClean="0"/>
              <a:t>日志</a:t>
            </a:r>
            <a:r>
              <a:rPr lang="zh-CN" altLang="zh-CN" dirty="0" smtClean="0"/>
              <a:t>数据库</a:t>
            </a:r>
            <a:r>
              <a:rPr lang="zh-CN" altLang="zh-CN" dirty="0"/>
              <a:t>数据备份，通常使用</a:t>
            </a:r>
            <a:r>
              <a:rPr lang="en-US" altLang="zh-CN" dirty="0"/>
              <a:t>RMAN</a:t>
            </a:r>
            <a:r>
              <a:rPr lang="zh-CN" altLang="zh-CN" dirty="0"/>
              <a:t>备份创建备库</a:t>
            </a:r>
            <a:r>
              <a:rPr lang="en-US" altLang="zh-CN" dirty="0"/>
              <a:t>(</a:t>
            </a:r>
            <a:r>
              <a:rPr lang="en-US" altLang="zh-CN" dirty="0" err="1"/>
              <a:t>dataguard</a:t>
            </a:r>
            <a:r>
              <a:rPr lang="en-US" altLang="zh-CN" dirty="0"/>
              <a:t>)</a:t>
            </a:r>
            <a:r>
              <a:rPr lang="zh-CN" altLang="zh-CN" dirty="0"/>
              <a:t>。</a:t>
            </a:r>
          </a:p>
          <a:p>
            <a:pPr marL="0" indent="0">
              <a:buNone/>
            </a:pPr>
            <a:r>
              <a:rPr lang="en-US" altLang="zh-CN" dirty="0" smtClean="0"/>
              <a:t>     Oracle </a:t>
            </a:r>
            <a:r>
              <a:rPr lang="en-US" altLang="zh-CN" dirty="0" err="1"/>
              <a:t>DataGuard</a:t>
            </a:r>
            <a:r>
              <a:rPr lang="zh-CN" altLang="zh-CN" dirty="0"/>
              <a:t>是一种数据库级别的</a:t>
            </a:r>
            <a:r>
              <a:rPr lang="en-US" altLang="zh-CN" dirty="0"/>
              <a:t>HA</a:t>
            </a:r>
            <a:r>
              <a:rPr lang="zh-CN" altLang="zh-CN" dirty="0"/>
              <a:t>方案，最主要功能是冗灾</a:t>
            </a:r>
            <a:r>
              <a:rPr lang="zh-CN" altLang="zh-CN" dirty="0" smtClean="0"/>
              <a:t>、</a:t>
            </a:r>
            <a:endParaRPr lang="en-US" altLang="zh-CN" dirty="0" smtClean="0"/>
          </a:p>
          <a:p>
            <a:pPr marL="0" indent="0">
              <a:buNone/>
            </a:pPr>
            <a:r>
              <a:rPr lang="en-US" altLang="zh-CN" dirty="0"/>
              <a:t> </a:t>
            </a:r>
            <a:r>
              <a:rPr lang="en-US" altLang="zh-CN" dirty="0" smtClean="0"/>
              <a:t>    </a:t>
            </a:r>
            <a:r>
              <a:rPr lang="zh-CN" altLang="zh-CN" dirty="0" smtClean="0"/>
              <a:t>数据保护</a:t>
            </a:r>
            <a:r>
              <a:rPr lang="zh-CN" altLang="zh-CN" dirty="0"/>
              <a:t>、故障恢复等。通常使用</a:t>
            </a:r>
            <a:r>
              <a:rPr lang="en-US" altLang="zh-CN" dirty="0"/>
              <a:t>RMAN</a:t>
            </a:r>
            <a:r>
              <a:rPr lang="zh-CN" altLang="zh-CN" dirty="0"/>
              <a:t>备份创建备库</a:t>
            </a:r>
            <a:r>
              <a:rPr lang="en-US" altLang="zh-CN" dirty="0"/>
              <a:t>(</a:t>
            </a:r>
            <a:r>
              <a:rPr lang="en-US" altLang="zh-CN" dirty="0" err="1"/>
              <a:t>dataguard</a:t>
            </a:r>
            <a:r>
              <a:rPr lang="en-US" altLang="zh-CN" dirty="0"/>
              <a:t>)</a:t>
            </a:r>
            <a:r>
              <a:rPr lang="zh-CN" altLang="zh-CN" dirty="0"/>
              <a:t>。</a:t>
            </a:r>
          </a:p>
          <a:p>
            <a:pPr marL="0" indent="0">
              <a:buNone/>
            </a:pPr>
            <a:endParaRPr lang="en-US" altLang="zh-CN" b="0" dirty="0" smtClean="0"/>
          </a:p>
          <a:p>
            <a:pPr marL="0" indent="0">
              <a:buNone/>
            </a:pPr>
            <a:endParaRPr lang="en-US" altLang="zh-CN" dirty="0"/>
          </a:p>
          <a:p>
            <a:pPr marL="0" indent="0">
              <a:buNone/>
            </a:pPr>
            <a:endParaRPr lang="en-US" altLang="zh-CN" b="0" dirty="0" smtClean="0"/>
          </a:p>
          <a:p>
            <a:pPr marL="0" indent="0">
              <a:buNone/>
            </a:pPr>
            <a:endParaRPr lang="en-US" altLang="zh-CN" b="0" dirty="0" smtClean="0"/>
          </a:p>
          <a:p>
            <a:pPr marL="0" indent="0">
              <a:buNone/>
            </a:pPr>
            <a:endParaRPr lang="en-US" altLang="zh-CN" dirty="0"/>
          </a:p>
          <a:p>
            <a:pPr marL="0" indent="0">
              <a:buNone/>
            </a:pPr>
            <a:r>
              <a:rPr lang="en-US" altLang="zh-CN" dirty="0" smtClean="0"/>
              <a:t>     </a:t>
            </a:r>
            <a:endParaRPr lang="en-US" altLang="zh-CN" dirty="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35</a:t>
            </a:fld>
            <a:endParaRPr lang="zh-CN" altLang="en-US"/>
          </a:p>
        </p:txBody>
      </p:sp>
      <p:sp>
        <p:nvSpPr>
          <p:cNvPr id="6" name="标题 1"/>
          <p:cNvSpPr>
            <a:spLocks noGrp="1"/>
          </p:cNvSpPr>
          <p:nvPr>
            <p:ph type="title"/>
          </p:nvPr>
        </p:nvSpPr>
        <p:spPr>
          <a:xfrm>
            <a:off x="35496" y="44624"/>
            <a:ext cx="7452320" cy="576064"/>
          </a:xfrm>
        </p:spPr>
        <p:style>
          <a:lnRef idx="1">
            <a:schemeClr val="accent1"/>
          </a:lnRef>
          <a:fillRef idx="3">
            <a:schemeClr val="accent1"/>
          </a:fillRef>
          <a:effectRef idx="2">
            <a:schemeClr val="accent1"/>
          </a:effectRef>
          <a:fontRef idx="minor">
            <a:schemeClr val="lt1"/>
          </a:fontRef>
        </p:style>
        <p:txBody>
          <a:bodyPr/>
          <a:lstStyle/>
          <a:p>
            <a:pPr lvl="0" eaLnBrk="0" hangingPunct="0">
              <a:defRPr/>
            </a:pPr>
            <a:r>
              <a:rPr lang="zh-CN" altLang="en-US" sz="3200" b="1" dirty="0" smtClean="0">
                <a:latin typeface="+mn-ea"/>
              </a:rPr>
              <a:t>日志安全</a:t>
            </a:r>
            <a:r>
              <a:rPr lang="zh-CN" altLang="en-US" sz="3200" b="1" dirty="0" smtClean="0">
                <a:latin typeface="+mn-ea"/>
              </a:rPr>
              <a:t>改造策略</a:t>
            </a:r>
            <a:endParaRPr lang="zh-CN" altLang="en-US" sz="3200" b="1" dirty="0">
              <a:latin typeface="+mn-ea"/>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380705947"/>
              </p:ext>
            </p:extLst>
          </p:nvPr>
        </p:nvGraphicFramePr>
        <p:xfrm>
          <a:off x="1547664" y="2420888"/>
          <a:ext cx="5688632" cy="4078847"/>
        </p:xfrm>
        <a:graphic>
          <a:graphicData uri="http://schemas.openxmlformats.org/presentationml/2006/ole">
            <mc:AlternateContent xmlns:mc="http://schemas.openxmlformats.org/markup-compatibility/2006">
              <mc:Choice xmlns:v="urn:schemas-microsoft-com:vml" Requires="v">
                <p:oleObj spid="_x0000_s142396" name="Visio" r:id="rId3" imgW="9273009" imgH="7455835" progId="Visio.Drawing.11">
                  <p:embed/>
                </p:oleObj>
              </mc:Choice>
              <mc:Fallback>
                <p:oleObj name="Visio" r:id="rId3" imgW="9273009" imgH="7455835" progId="Visio.Drawing.11">
                  <p:embed/>
                  <p:pic>
                    <p:nvPicPr>
                      <p:cNvPr id="0" name="Object 1"/>
                      <p:cNvPicPr>
                        <a:picLocks noChangeAspect="1" noChangeArrowheads="1"/>
                      </p:cNvPicPr>
                      <p:nvPr/>
                    </p:nvPicPr>
                    <p:blipFill>
                      <a:blip r:embed="rId4"/>
                      <a:srcRect/>
                      <a:stretch>
                        <a:fillRect/>
                      </a:stretch>
                    </p:blipFill>
                    <p:spPr bwMode="auto">
                      <a:xfrm>
                        <a:off x="1547664" y="2420888"/>
                        <a:ext cx="5688632" cy="4078847"/>
                      </a:xfrm>
                      <a:prstGeom prst="rect">
                        <a:avLst/>
                      </a:prstGeom>
                      <a:noFill/>
                    </p:spPr>
                  </p:pic>
                </p:oleObj>
              </mc:Fallback>
            </mc:AlternateContent>
          </a:graphicData>
        </a:graphic>
      </p:graphicFrame>
    </p:spTree>
    <p:extLst>
      <p:ext uri="{BB962C8B-B14F-4D97-AF65-F5344CB8AC3E}">
        <p14:creationId xmlns:p14="http://schemas.microsoft.com/office/powerpoint/2010/main" val="172023895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22" name="Rectangle 4"/>
          <p:cNvSpPr>
            <a:spLocks noChangeArrowheads="1"/>
          </p:cNvSpPr>
          <p:nvPr/>
        </p:nvSpPr>
        <p:spPr bwMode="auto">
          <a:xfrm>
            <a:off x="990600" y="1495448"/>
            <a:ext cx="1143000" cy="685800"/>
          </a:xfrm>
          <a:prstGeom prst="rect">
            <a:avLst/>
          </a:prstGeom>
          <a:solidFill>
            <a:schemeClr val="accent1"/>
          </a:solidFill>
          <a:ln w="9525" algn="ctr">
            <a:solidFill>
              <a:schemeClr val="tx1"/>
            </a:solidFill>
            <a:miter lim="800000"/>
            <a:headEnd/>
            <a:tailEnd/>
          </a:ln>
        </p:spPr>
        <p:txBody>
          <a:bodyPr wrap="none" anchor="ctr"/>
          <a:lstStyle/>
          <a:p>
            <a:r>
              <a:rPr lang="en-US" altLang="zh-CN" sz="1400">
                <a:latin typeface="Constantia" pitchFamily="18" charset="0"/>
              </a:rPr>
              <a:t>MapReduce</a:t>
            </a:r>
          </a:p>
          <a:p>
            <a:r>
              <a:rPr lang="zh-CN" altLang="en-US" sz="1400">
                <a:latin typeface="Constantia" pitchFamily="18" charset="0"/>
              </a:rPr>
              <a:t>程序</a:t>
            </a:r>
          </a:p>
        </p:txBody>
      </p:sp>
      <p:sp>
        <p:nvSpPr>
          <p:cNvPr id="30723" name="Line 5"/>
          <p:cNvSpPr>
            <a:spLocks noChangeShapeType="1"/>
          </p:cNvSpPr>
          <p:nvPr/>
        </p:nvSpPr>
        <p:spPr bwMode="auto">
          <a:xfrm>
            <a:off x="2133600" y="1876448"/>
            <a:ext cx="990600" cy="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24" name="Rectangle 6"/>
          <p:cNvSpPr>
            <a:spLocks noChangeArrowheads="1"/>
          </p:cNvSpPr>
          <p:nvPr/>
        </p:nvSpPr>
        <p:spPr bwMode="auto">
          <a:xfrm>
            <a:off x="2133600" y="1571648"/>
            <a:ext cx="838200" cy="228600"/>
          </a:xfrm>
          <a:prstGeom prst="rect">
            <a:avLst/>
          </a:prstGeom>
          <a:noFill/>
          <a:ln w="9525" algn="ctr">
            <a:noFill/>
            <a:miter lim="800000"/>
            <a:headEnd/>
            <a:tailEnd/>
          </a:ln>
        </p:spPr>
        <p:txBody>
          <a:bodyPr wrap="none" anchor="ctr"/>
          <a:lstStyle/>
          <a:p>
            <a:r>
              <a:rPr lang="en-US" altLang="zh-CN" sz="1200">
                <a:latin typeface="Constantia" pitchFamily="18" charset="0"/>
              </a:rPr>
              <a:t>1</a:t>
            </a:r>
            <a:r>
              <a:rPr lang="zh-CN" altLang="en-US" sz="1200">
                <a:latin typeface="Constantia" pitchFamily="18" charset="0"/>
              </a:rPr>
              <a:t>：</a:t>
            </a:r>
            <a:r>
              <a:rPr lang="en-US" altLang="zh-CN" sz="1200">
                <a:latin typeface="Constantia" pitchFamily="18" charset="0"/>
              </a:rPr>
              <a:t>run job</a:t>
            </a:r>
          </a:p>
        </p:txBody>
      </p:sp>
      <p:sp>
        <p:nvSpPr>
          <p:cNvPr id="30725" name="Rectangle 7"/>
          <p:cNvSpPr>
            <a:spLocks noChangeArrowheads="1"/>
          </p:cNvSpPr>
          <p:nvPr/>
        </p:nvSpPr>
        <p:spPr bwMode="auto">
          <a:xfrm>
            <a:off x="3124200" y="1571648"/>
            <a:ext cx="914400" cy="533400"/>
          </a:xfrm>
          <a:prstGeom prst="rect">
            <a:avLst/>
          </a:prstGeom>
          <a:solidFill>
            <a:schemeClr val="accent1"/>
          </a:solidFill>
          <a:ln w="9525" algn="ctr">
            <a:solidFill>
              <a:schemeClr val="tx1"/>
            </a:solidFill>
            <a:miter lim="800000"/>
            <a:headEnd/>
            <a:tailEnd/>
          </a:ln>
        </p:spPr>
        <p:txBody>
          <a:bodyPr wrap="none" anchor="ctr"/>
          <a:lstStyle/>
          <a:p>
            <a:r>
              <a:rPr lang="en-US" altLang="zh-CN" sz="1400">
                <a:latin typeface="Constantia" pitchFamily="18" charset="0"/>
              </a:rPr>
              <a:t>JobClient</a:t>
            </a:r>
          </a:p>
        </p:txBody>
      </p:sp>
      <p:sp>
        <p:nvSpPr>
          <p:cNvPr id="30726" name="Rectangle 9"/>
          <p:cNvSpPr>
            <a:spLocks noChangeArrowheads="1"/>
          </p:cNvSpPr>
          <p:nvPr/>
        </p:nvSpPr>
        <p:spPr bwMode="auto">
          <a:xfrm>
            <a:off x="1905000" y="2257448"/>
            <a:ext cx="1219200" cy="457200"/>
          </a:xfrm>
          <a:prstGeom prst="rect">
            <a:avLst/>
          </a:prstGeom>
          <a:noFill/>
          <a:ln w="9525" algn="ctr">
            <a:noFill/>
            <a:miter lim="800000"/>
            <a:headEnd/>
            <a:tailEnd/>
          </a:ln>
        </p:spPr>
        <p:txBody>
          <a:bodyPr wrap="none" anchor="ctr"/>
          <a:lstStyle/>
          <a:p>
            <a:r>
              <a:rPr lang="zh-CN" altLang="en-US" sz="1400">
                <a:latin typeface="Constantia" pitchFamily="18" charset="0"/>
              </a:rPr>
              <a:t>客户端</a:t>
            </a:r>
            <a:r>
              <a:rPr lang="en-US" altLang="zh-CN" sz="1400">
                <a:latin typeface="Constantia" pitchFamily="18" charset="0"/>
              </a:rPr>
              <a:t>JVM</a:t>
            </a:r>
          </a:p>
        </p:txBody>
      </p:sp>
      <p:sp>
        <p:nvSpPr>
          <p:cNvPr id="30727" name="Rectangle 10"/>
          <p:cNvSpPr>
            <a:spLocks noChangeArrowheads="1"/>
          </p:cNvSpPr>
          <p:nvPr/>
        </p:nvSpPr>
        <p:spPr bwMode="auto">
          <a:xfrm>
            <a:off x="5638800" y="1495448"/>
            <a:ext cx="1219200" cy="685800"/>
          </a:xfrm>
          <a:prstGeom prst="rect">
            <a:avLst/>
          </a:prstGeom>
          <a:solidFill>
            <a:schemeClr val="accent1"/>
          </a:solidFill>
          <a:ln w="9525" algn="ctr">
            <a:solidFill>
              <a:schemeClr val="tx1"/>
            </a:solidFill>
            <a:miter lim="800000"/>
            <a:headEnd/>
            <a:tailEnd/>
          </a:ln>
        </p:spPr>
        <p:txBody>
          <a:bodyPr wrap="none" anchor="ctr"/>
          <a:lstStyle/>
          <a:p>
            <a:r>
              <a:rPr lang="en-US" altLang="zh-CN" sz="1400">
                <a:latin typeface="Constantia" pitchFamily="18" charset="0"/>
              </a:rPr>
              <a:t>JobTracker</a:t>
            </a:r>
          </a:p>
        </p:txBody>
      </p:sp>
      <p:sp>
        <p:nvSpPr>
          <p:cNvPr id="30728" name="Rectangle 12"/>
          <p:cNvSpPr>
            <a:spLocks noChangeArrowheads="1"/>
          </p:cNvSpPr>
          <p:nvPr/>
        </p:nvSpPr>
        <p:spPr bwMode="auto">
          <a:xfrm>
            <a:off x="5638800" y="2867048"/>
            <a:ext cx="1219200" cy="685800"/>
          </a:xfrm>
          <a:prstGeom prst="rect">
            <a:avLst/>
          </a:prstGeom>
          <a:solidFill>
            <a:schemeClr val="accent1"/>
          </a:solidFill>
          <a:ln w="9525" algn="ctr">
            <a:solidFill>
              <a:schemeClr val="tx1"/>
            </a:solidFill>
            <a:miter lim="800000"/>
            <a:headEnd/>
            <a:tailEnd/>
          </a:ln>
        </p:spPr>
        <p:txBody>
          <a:bodyPr wrap="none" anchor="ctr"/>
          <a:lstStyle/>
          <a:p>
            <a:r>
              <a:rPr lang="en-US" altLang="zh-CN" sz="1400">
                <a:latin typeface="Constantia" pitchFamily="18" charset="0"/>
              </a:rPr>
              <a:t>TaskTracker</a:t>
            </a:r>
          </a:p>
        </p:txBody>
      </p:sp>
      <p:sp>
        <p:nvSpPr>
          <p:cNvPr id="30729" name="Rectangle 13"/>
          <p:cNvSpPr>
            <a:spLocks noChangeArrowheads="1"/>
          </p:cNvSpPr>
          <p:nvPr/>
        </p:nvSpPr>
        <p:spPr bwMode="auto">
          <a:xfrm>
            <a:off x="5638800" y="4162448"/>
            <a:ext cx="1143000" cy="457200"/>
          </a:xfrm>
          <a:prstGeom prst="rect">
            <a:avLst/>
          </a:prstGeom>
          <a:solidFill>
            <a:schemeClr val="accent1"/>
          </a:solidFill>
          <a:ln w="9525" algn="ctr">
            <a:solidFill>
              <a:schemeClr val="tx1"/>
            </a:solidFill>
            <a:miter lim="800000"/>
            <a:headEnd/>
            <a:tailEnd/>
          </a:ln>
        </p:spPr>
        <p:txBody>
          <a:bodyPr wrap="none" anchor="ctr"/>
          <a:lstStyle/>
          <a:p>
            <a:r>
              <a:rPr lang="en-US" altLang="zh-CN" sz="1400">
                <a:latin typeface="Constantia" pitchFamily="18" charset="0"/>
              </a:rPr>
              <a:t>Child</a:t>
            </a:r>
          </a:p>
        </p:txBody>
      </p:sp>
      <p:sp>
        <p:nvSpPr>
          <p:cNvPr id="30730" name="Rectangle 14"/>
          <p:cNvSpPr>
            <a:spLocks noChangeArrowheads="1"/>
          </p:cNvSpPr>
          <p:nvPr/>
        </p:nvSpPr>
        <p:spPr bwMode="auto">
          <a:xfrm>
            <a:off x="5638800" y="4924448"/>
            <a:ext cx="1219200" cy="685800"/>
          </a:xfrm>
          <a:prstGeom prst="rect">
            <a:avLst/>
          </a:prstGeom>
          <a:solidFill>
            <a:schemeClr val="accent1"/>
          </a:solidFill>
          <a:ln w="9525" algn="ctr">
            <a:solidFill>
              <a:schemeClr val="tx1"/>
            </a:solidFill>
            <a:miter lim="800000"/>
            <a:headEnd/>
            <a:tailEnd/>
          </a:ln>
        </p:spPr>
        <p:txBody>
          <a:bodyPr wrap="none" anchor="ctr"/>
          <a:lstStyle/>
          <a:p>
            <a:r>
              <a:rPr lang="en-US" altLang="zh-CN" sz="1400">
                <a:latin typeface="Constantia" pitchFamily="18" charset="0"/>
              </a:rPr>
              <a:t>MapTask</a:t>
            </a:r>
            <a:r>
              <a:rPr lang="zh-CN" altLang="en-US" sz="1400">
                <a:latin typeface="Constantia" pitchFamily="18" charset="0"/>
              </a:rPr>
              <a:t>或者</a:t>
            </a:r>
          </a:p>
          <a:p>
            <a:r>
              <a:rPr lang="en-US" altLang="zh-CN" sz="1400">
                <a:latin typeface="Constantia" pitchFamily="18" charset="0"/>
              </a:rPr>
              <a:t>ReduceTask</a:t>
            </a:r>
          </a:p>
        </p:txBody>
      </p:sp>
      <p:sp>
        <p:nvSpPr>
          <p:cNvPr id="30731" name="Rectangle 15"/>
          <p:cNvSpPr>
            <a:spLocks noChangeArrowheads="1"/>
          </p:cNvSpPr>
          <p:nvPr/>
        </p:nvSpPr>
        <p:spPr bwMode="auto">
          <a:xfrm>
            <a:off x="6324600" y="2257448"/>
            <a:ext cx="1371600" cy="304800"/>
          </a:xfrm>
          <a:prstGeom prst="rect">
            <a:avLst/>
          </a:prstGeom>
          <a:noFill/>
          <a:ln w="9525" algn="ctr">
            <a:noFill/>
            <a:miter lim="800000"/>
            <a:headEnd/>
            <a:tailEnd/>
          </a:ln>
        </p:spPr>
        <p:txBody>
          <a:bodyPr wrap="none" anchor="ctr"/>
          <a:lstStyle/>
          <a:p>
            <a:r>
              <a:rPr lang="en-US" altLang="zh-CN" sz="1400">
                <a:latin typeface="Constantia" pitchFamily="18" charset="0"/>
              </a:rPr>
              <a:t>Jobtracker</a:t>
            </a:r>
            <a:r>
              <a:rPr lang="zh-CN" altLang="en-US" sz="1400">
                <a:latin typeface="Constantia" pitchFamily="18" charset="0"/>
              </a:rPr>
              <a:t>节点</a:t>
            </a:r>
          </a:p>
        </p:txBody>
      </p:sp>
      <p:sp>
        <p:nvSpPr>
          <p:cNvPr id="30732" name="Rectangle 16"/>
          <p:cNvSpPr>
            <a:spLocks noChangeArrowheads="1"/>
          </p:cNvSpPr>
          <p:nvPr/>
        </p:nvSpPr>
        <p:spPr bwMode="auto">
          <a:xfrm>
            <a:off x="6019800" y="3857648"/>
            <a:ext cx="838200" cy="228600"/>
          </a:xfrm>
          <a:prstGeom prst="rect">
            <a:avLst/>
          </a:prstGeom>
          <a:noFill/>
          <a:ln w="9525" algn="ctr">
            <a:noFill/>
            <a:miter lim="800000"/>
            <a:headEnd/>
            <a:tailEnd/>
          </a:ln>
        </p:spPr>
        <p:txBody>
          <a:bodyPr wrap="none" anchor="ctr"/>
          <a:lstStyle/>
          <a:p>
            <a:r>
              <a:rPr lang="zh-CN" altLang="en-US" sz="1200">
                <a:latin typeface="Constantia" pitchFamily="18" charset="0"/>
              </a:rPr>
              <a:t>子</a:t>
            </a:r>
            <a:r>
              <a:rPr lang="en-US" altLang="zh-CN" sz="1200">
                <a:latin typeface="Constantia" pitchFamily="18" charset="0"/>
              </a:rPr>
              <a:t>JVM</a:t>
            </a:r>
          </a:p>
        </p:txBody>
      </p:sp>
      <p:sp>
        <p:nvSpPr>
          <p:cNvPr id="30733" name="Rectangle 17"/>
          <p:cNvSpPr>
            <a:spLocks noChangeArrowheads="1"/>
          </p:cNvSpPr>
          <p:nvPr/>
        </p:nvSpPr>
        <p:spPr bwMode="auto">
          <a:xfrm>
            <a:off x="5791200" y="5686448"/>
            <a:ext cx="1219200" cy="228600"/>
          </a:xfrm>
          <a:prstGeom prst="rect">
            <a:avLst/>
          </a:prstGeom>
          <a:noFill/>
          <a:ln w="9525" algn="ctr">
            <a:noFill/>
            <a:miter lim="800000"/>
            <a:headEnd/>
            <a:tailEnd/>
          </a:ln>
        </p:spPr>
        <p:txBody>
          <a:bodyPr wrap="none" anchor="ctr"/>
          <a:lstStyle/>
          <a:p>
            <a:r>
              <a:rPr lang="en-US" altLang="zh-CN" sz="1400">
                <a:latin typeface="Constantia" pitchFamily="18" charset="0"/>
              </a:rPr>
              <a:t>Tasktracker </a:t>
            </a:r>
            <a:r>
              <a:rPr lang="zh-CN" altLang="en-US" sz="1400">
                <a:latin typeface="Constantia" pitchFamily="18" charset="0"/>
              </a:rPr>
              <a:t>节点</a:t>
            </a:r>
          </a:p>
        </p:txBody>
      </p:sp>
      <p:sp>
        <p:nvSpPr>
          <p:cNvPr id="30734" name="Oval 18"/>
          <p:cNvSpPr>
            <a:spLocks noChangeArrowheads="1"/>
          </p:cNvSpPr>
          <p:nvPr/>
        </p:nvSpPr>
        <p:spPr bwMode="auto">
          <a:xfrm>
            <a:off x="2743200" y="3171848"/>
            <a:ext cx="1447800" cy="838200"/>
          </a:xfrm>
          <a:prstGeom prst="ellipse">
            <a:avLst/>
          </a:prstGeom>
          <a:solidFill>
            <a:schemeClr val="accent1"/>
          </a:solidFill>
          <a:ln w="9525" algn="ctr">
            <a:solidFill>
              <a:schemeClr val="tx1"/>
            </a:solidFill>
            <a:round/>
            <a:headEnd/>
            <a:tailEnd/>
          </a:ln>
        </p:spPr>
        <p:txBody>
          <a:bodyPr wrap="none" anchor="ctr"/>
          <a:lstStyle/>
          <a:p>
            <a:r>
              <a:rPr lang="en-US" altLang="zh-CN">
                <a:latin typeface="Constantia" pitchFamily="18" charset="0"/>
              </a:rPr>
              <a:t>HDFS</a:t>
            </a:r>
          </a:p>
        </p:txBody>
      </p:sp>
      <p:sp>
        <p:nvSpPr>
          <p:cNvPr id="30735" name="Line 19"/>
          <p:cNvSpPr>
            <a:spLocks noChangeShapeType="1"/>
          </p:cNvSpPr>
          <p:nvPr/>
        </p:nvSpPr>
        <p:spPr bwMode="auto">
          <a:xfrm>
            <a:off x="685800" y="1343048"/>
            <a:ext cx="3505200" cy="0"/>
          </a:xfrm>
          <a:prstGeom prst="line">
            <a:avLst/>
          </a:prstGeom>
          <a:noFill/>
          <a:ln w="9525">
            <a:solidFill>
              <a:schemeClr val="tx1"/>
            </a:solidFill>
            <a:round/>
            <a:headEnd/>
            <a:tailEnd/>
          </a:ln>
        </p:spPr>
        <p:txBody>
          <a:bodyPr wrap="none" anchor="ctr"/>
          <a:lstStyle/>
          <a:p>
            <a:endParaRPr lang="zh-CN" altLang="en-US"/>
          </a:p>
        </p:txBody>
      </p:sp>
      <p:sp>
        <p:nvSpPr>
          <p:cNvPr id="30736" name="Line 20"/>
          <p:cNvSpPr>
            <a:spLocks noChangeShapeType="1"/>
          </p:cNvSpPr>
          <p:nvPr/>
        </p:nvSpPr>
        <p:spPr bwMode="auto">
          <a:xfrm>
            <a:off x="685800" y="1343048"/>
            <a:ext cx="0" cy="1295400"/>
          </a:xfrm>
          <a:prstGeom prst="line">
            <a:avLst/>
          </a:prstGeom>
          <a:noFill/>
          <a:ln w="9525">
            <a:solidFill>
              <a:schemeClr val="tx1"/>
            </a:solidFill>
            <a:round/>
            <a:headEnd/>
            <a:tailEnd/>
          </a:ln>
        </p:spPr>
        <p:txBody>
          <a:bodyPr wrap="none" anchor="ctr"/>
          <a:lstStyle/>
          <a:p>
            <a:endParaRPr lang="zh-CN" altLang="en-US"/>
          </a:p>
        </p:txBody>
      </p:sp>
      <p:sp>
        <p:nvSpPr>
          <p:cNvPr id="30737" name="Line 21"/>
          <p:cNvSpPr>
            <a:spLocks noChangeShapeType="1"/>
          </p:cNvSpPr>
          <p:nvPr/>
        </p:nvSpPr>
        <p:spPr bwMode="auto">
          <a:xfrm>
            <a:off x="685800" y="2638448"/>
            <a:ext cx="3505200" cy="0"/>
          </a:xfrm>
          <a:prstGeom prst="line">
            <a:avLst/>
          </a:prstGeom>
          <a:noFill/>
          <a:ln w="9525">
            <a:solidFill>
              <a:schemeClr val="tx1"/>
            </a:solidFill>
            <a:round/>
            <a:headEnd/>
            <a:tailEnd/>
          </a:ln>
        </p:spPr>
        <p:txBody>
          <a:bodyPr wrap="none" anchor="ctr"/>
          <a:lstStyle/>
          <a:p>
            <a:endParaRPr lang="zh-CN" altLang="en-US"/>
          </a:p>
        </p:txBody>
      </p:sp>
      <p:sp>
        <p:nvSpPr>
          <p:cNvPr id="30738" name="Line 22"/>
          <p:cNvSpPr>
            <a:spLocks noChangeShapeType="1"/>
          </p:cNvSpPr>
          <p:nvPr/>
        </p:nvSpPr>
        <p:spPr bwMode="auto">
          <a:xfrm>
            <a:off x="4191000" y="1343048"/>
            <a:ext cx="0" cy="1295400"/>
          </a:xfrm>
          <a:prstGeom prst="line">
            <a:avLst/>
          </a:prstGeom>
          <a:noFill/>
          <a:ln w="9525">
            <a:solidFill>
              <a:schemeClr val="tx1"/>
            </a:solidFill>
            <a:round/>
            <a:headEnd/>
            <a:tailEnd/>
          </a:ln>
        </p:spPr>
        <p:txBody>
          <a:bodyPr wrap="none" anchor="ctr"/>
          <a:lstStyle/>
          <a:p>
            <a:endParaRPr lang="zh-CN" altLang="en-US"/>
          </a:p>
        </p:txBody>
      </p:sp>
      <p:sp>
        <p:nvSpPr>
          <p:cNvPr id="30739" name="Line 23"/>
          <p:cNvSpPr>
            <a:spLocks noChangeShapeType="1"/>
          </p:cNvSpPr>
          <p:nvPr/>
        </p:nvSpPr>
        <p:spPr bwMode="auto">
          <a:xfrm>
            <a:off x="5410200" y="1266848"/>
            <a:ext cx="2590800" cy="0"/>
          </a:xfrm>
          <a:prstGeom prst="line">
            <a:avLst/>
          </a:prstGeom>
          <a:noFill/>
          <a:ln w="9525">
            <a:solidFill>
              <a:schemeClr val="tx1"/>
            </a:solidFill>
            <a:round/>
            <a:headEnd/>
            <a:tailEnd/>
          </a:ln>
        </p:spPr>
        <p:txBody>
          <a:bodyPr wrap="none" anchor="ctr"/>
          <a:lstStyle/>
          <a:p>
            <a:endParaRPr lang="zh-CN" altLang="en-US"/>
          </a:p>
        </p:txBody>
      </p:sp>
      <p:sp>
        <p:nvSpPr>
          <p:cNvPr id="30740" name="Line 24"/>
          <p:cNvSpPr>
            <a:spLocks noChangeShapeType="1"/>
          </p:cNvSpPr>
          <p:nvPr/>
        </p:nvSpPr>
        <p:spPr bwMode="auto">
          <a:xfrm>
            <a:off x="5410200" y="1266848"/>
            <a:ext cx="0" cy="1371600"/>
          </a:xfrm>
          <a:prstGeom prst="line">
            <a:avLst/>
          </a:prstGeom>
          <a:noFill/>
          <a:ln w="9525">
            <a:solidFill>
              <a:schemeClr val="tx1"/>
            </a:solidFill>
            <a:round/>
            <a:headEnd/>
            <a:tailEnd/>
          </a:ln>
        </p:spPr>
        <p:txBody>
          <a:bodyPr wrap="none" anchor="ctr"/>
          <a:lstStyle/>
          <a:p>
            <a:endParaRPr lang="zh-CN" altLang="en-US"/>
          </a:p>
        </p:txBody>
      </p:sp>
      <p:sp>
        <p:nvSpPr>
          <p:cNvPr id="30741" name="Line 25"/>
          <p:cNvSpPr>
            <a:spLocks noChangeShapeType="1"/>
          </p:cNvSpPr>
          <p:nvPr/>
        </p:nvSpPr>
        <p:spPr bwMode="auto">
          <a:xfrm>
            <a:off x="5410200" y="2638448"/>
            <a:ext cx="2590800" cy="0"/>
          </a:xfrm>
          <a:prstGeom prst="line">
            <a:avLst/>
          </a:prstGeom>
          <a:noFill/>
          <a:ln w="9525">
            <a:solidFill>
              <a:schemeClr val="tx1"/>
            </a:solidFill>
            <a:round/>
            <a:headEnd/>
            <a:tailEnd/>
          </a:ln>
        </p:spPr>
        <p:txBody>
          <a:bodyPr wrap="none" anchor="ctr"/>
          <a:lstStyle/>
          <a:p>
            <a:endParaRPr lang="zh-CN" altLang="en-US"/>
          </a:p>
        </p:txBody>
      </p:sp>
      <p:sp>
        <p:nvSpPr>
          <p:cNvPr id="30742" name="Line 26"/>
          <p:cNvSpPr>
            <a:spLocks noChangeShapeType="1"/>
          </p:cNvSpPr>
          <p:nvPr/>
        </p:nvSpPr>
        <p:spPr bwMode="auto">
          <a:xfrm>
            <a:off x="8001000" y="1266848"/>
            <a:ext cx="0" cy="1371600"/>
          </a:xfrm>
          <a:prstGeom prst="line">
            <a:avLst/>
          </a:prstGeom>
          <a:noFill/>
          <a:ln w="9525">
            <a:solidFill>
              <a:schemeClr val="tx1"/>
            </a:solidFill>
            <a:round/>
            <a:headEnd/>
            <a:tailEnd/>
          </a:ln>
        </p:spPr>
        <p:txBody>
          <a:bodyPr wrap="none" anchor="ctr"/>
          <a:lstStyle/>
          <a:p>
            <a:endParaRPr lang="zh-CN" altLang="en-US"/>
          </a:p>
        </p:txBody>
      </p:sp>
      <p:sp>
        <p:nvSpPr>
          <p:cNvPr id="30743" name="Line 27"/>
          <p:cNvSpPr>
            <a:spLocks noChangeShapeType="1"/>
          </p:cNvSpPr>
          <p:nvPr/>
        </p:nvSpPr>
        <p:spPr bwMode="auto">
          <a:xfrm>
            <a:off x="5486400" y="3857648"/>
            <a:ext cx="1524000" cy="0"/>
          </a:xfrm>
          <a:prstGeom prst="line">
            <a:avLst/>
          </a:prstGeom>
          <a:noFill/>
          <a:ln w="9525">
            <a:solidFill>
              <a:schemeClr val="tx1"/>
            </a:solidFill>
            <a:round/>
            <a:headEnd/>
            <a:tailEnd/>
          </a:ln>
        </p:spPr>
        <p:txBody>
          <a:bodyPr wrap="none" anchor="ctr"/>
          <a:lstStyle/>
          <a:p>
            <a:endParaRPr lang="zh-CN" altLang="en-US"/>
          </a:p>
        </p:txBody>
      </p:sp>
      <p:sp>
        <p:nvSpPr>
          <p:cNvPr id="30744" name="Line 29"/>
          <p:cNvSpPr>
            <a:spLocks noChangeShapeType="1"/>
          </p:cNvSpPr>
          <p:nvPr/>
        </p:nvSpPr>
        <p:spPr bwMode="auto">
          <a:xfrm>
            <a:off x="5486400" y="3857648"/>
            <a:ext cx="0" cy="1828800"/>
          </a:xfrm>
          <a:prstGeom prst="line">
            <a:avLst/>
          </a:prstGeom>
          <a:noFill/>
          <a:ln w="9525">
            <a:solidFill>
              <a:schemeClr val="tx1"/>
            </a:solidFill>
            <a:round/>
            <a:headEnd/>
            <a:tailEnd/>
          </a:ln>
        </p:spPr>
        <p:txBody>
          <a:bodyPr wrap="none" anchor="ctr"/>
          <a:lstStyle/>
          <a:p>
            <a:endParaRPr lang="zh-CN" altLang="en-US"/>
          </a:p>
        </p:txBody>
      </p:sp>
      <p:sp>
        <p:nvSpPr>
          <p:cNvPr id="30745" name="Line 30"/>
          <p:cNvSpPr>
            <a:spLocks noChangeShapeType="1"/>
          </p:cNvSpPr>
          <p:nvPr/>
        </p:nvSpPr>
        <p:spPr bwMode="auto">
          <a:xfrm>
            <a:off x="5562600" y="5686448"/>
            <a:ext cx="1447800" cy="0"/>
          </a:xfrm>
          <a:prstGeom prst="line">
            <a:avLst/>
          </a:prstGeom>
          <a:noFill/>
          <a:ln w="9525">
            <a:solidFill>
              <a:schemeClr val="tx1"/>
            </a:solidFill>
            <a:round/>
            <a:headEnd/>
            <a:tailEnd/>
          </a:ln>
        </p:spPr>
        <p:txBody>
          <a:bodyPr wrap="none" anchor="ctr"/>
          <a:lstStyle/>
          <a:p>
            <a:endParaRPr lang="zh-CN" altLang="en-US"/>
          </a:p>
        </p:txBody>
      </p:sp>
      <p:sp>
        <p:nvSpPr>
          <p:cNvPr id="30746" name="Line 31"/>
          <p:cNvSpPr>
            <a:spLocks noChangeShapeType="1"/>
          </p:cNvSpPr>
          <p:nvPr/>
        </p:nvSpPr>
        <p:spPr bwMode="auto">
          <a:xfrm>
            <a:off x="7010400" y="3857648"/>
            <a:ext cx="0" cy="1828800"/>
          </a:xfrm>
          <a:prstGeom prst="line">
            <a:avLst/>
          </a:prstGeom>
          <a:noFill/>
          <a:ln w="9525">
            <a:solidFill>
              <a:schemeClr val="tx1"/>
            </a:solidFill>
            <a:round/>
            <a:headEnd/>
            <a:tailEnd/>
          </a:ln>
        </p:spPr>
        <p:txBody>
          <a:bodyPr wrap="none" anchor="ctr"/>
          <a:lstStyle/>
          <a:p>
            <a:endParaRPr lang="zh-CN" altLang="en-US"/>
          </a:p>
        </p:txBody>
      </p:sp>
      <p:sp>
        <p:nvSpPr>
          <p:cNvPr id="30747" name="Line 32"/>
          <p:cNvSpPr>
            <a:spLocks noChangeShapeType="1"/>
          </p:cNvSpPr>
          <p:nvPr/>
        </p:nvSpPr>
        <p:spPr bwMode="auto">
          <a:xfrm>
            <a:off x="5181600" y="2790848"/>
            <a:ext cx="2362200" cy="0"/>
          </a:xfrm>
          <a:prstGeom prst="line">
            <a:avLst/>
          </a:prstGeom>
          <a:noFill/>
          <a:ln w="9525">
            <a:solidFill>
              <a:schemeClr val="tx1"/>
            </a:solidFill>
            <a:round/>
            <a:headEnd/>
            <a:tailEnd/>
          </a:ln>
        </p:spPr>
        <p:txBody>
          <a:bodyPr wrap="none" anchor="ctr"/>
          <a:lstStyle/>
          <a:p>
            <a:endParaRPr lang="zh-CN" altLang="en-US"/>
          </a:p>
        </p:txBody>
      </p:sp>
      <p:sp>
        <p:nvSpPr>
          <p:cNvPr id="30748" name="Line 33"/>
          <p:cNvSpPr>
            <a:spLocks noChangeShapeType="1"/>
          </p:cNvSpPr>
          <p:nvPr/>
        </p:nvSpPr>
        <p:spPr bwMode="auto">
          <a:xfrm>
            <a:off x="5181600" y="2790848"/>
            <a:ext cx="0" cy="3200400"/>
          </a:xfrm>
          <a:prstGeom prst="line">
            <a:avLst/>
          </a:prstGeom>
          <a:noFill/>
          <a:ln w="9525">
            <a:solidFill>
              <a:schemeClr val="tx1"/>
            </a:solidFill>
            <a:round/>
            <a:headEnd/>
            <a:tailEnd/>
          </a:ln>
        </p:spPr>
        <p:txBody>
          <a:bodyPr wrap="none" anchor="ctr"/>
          <a:lstStyle/>
          <a:p>
            <a:endParaRPr lang="zh-CN" altLang="en-US"/>
          </a:p>
        </p:txBody>
      </p:sp>
      <p:sp>
        <p:nvSpPr>
          <p:cNvPr id="30749" name="Line 34"/>
          <p:cNvSpPr>
            <a:spLocks noChangeShapeType="1"/>
          </p:cNvSpPr>
          <p:nvPr/>
        </p:nvSpPr>
        <p:spPr bwMode="auto">
          <a:xfrm>
            <a:off x="5181600" y="5991248"/>
            <a:ext cx="2362200" cy="0"/>
          </a:xfrm>
          <a:prstGeom prst="line">
            <a:avLst/>
          </a:prstGeom>
          <a:noFill/>
          <a:ln w="9525">
            <a:solidFill>
              <a:schemeClr val="tx1"/>
            </a:solidFill>
            <a:round/>
            <a:headEnd/>
            <a:tailEnd/>
          </a:ln>
        </p:spPr>
        <p:txBody>
          <a:bodyPr wrap="none" anchor="ctr"/>
          <a:lstStyle/>
          <a:p>
            <a:endParaRPr lang="zh-CN" altLang="en-US"/>
          </a:p>
        </p:txBody>
      </p:sp>
      <p:sp>
        <p:nvSpPr>
          <p:cNvPr id="30750" name="Line 35"/>
          <p:cNvSpPr>
            <a:spLocks noChangeShapeType="1"/>
          </p:cNvSpPr>
          <p:nvPr/>
        </p:nvSpPr>
        <p:spPr bwMode="auto">
          <a:xfrm>
            <a:off x="7543800" y="2790848"/>
            <a:ext cx="0" cy="3200400"/>
          </a:xfrm>
          <a:prstGeom prst="line">
            <a:avLst/>
          </a:prstGeom>
          <a:noFill/>
          <a:ln w="9525">
            <a:solidFill>
              <a:schemeClr val="tx1"/>
            </a:solidFill>
            <a:round/>
            <a:headEnd/>
            <a:tailEnd/>
          </a:ln>
        </p:spPr>
        <p:txBody>
          <a:bodyPr wrap="none" anchor="ctr"/>
          <a:lstStyle/>
          <a:p>
            <a:endParaRPr lang="zh-CN" altLang="en-US"/>
          </a:p>
        </p:txBody>
      </p:sp>
      <p:sp>
        <p:nvSpPr>
          <p:cNvPr id="30751" name="Line 36"/>
          <p:cNvSpPr>
            <a:spLocks noChangeShapeType="1"/>
          </p:cNvSpPr>
          <p:nvPr/>
        </p:nvSpPr>
        <p:spPr bwMode="auto">
          <a:xfrm>
            <a:off x="4038600" y="1647848"/>
            <a:ext cx="1600200" cy="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52" name="Rectangle 37"/>
          <p:cNvSpPr>
            <a:spLocks noChangeArrowheads="1"/>
          </p:cNvSpPr>
          <p:nvPr/>
        </p:nvSpPr>
        <p:spPr bwMode="auto">
          <a:xfrm>
            <a:off x="4267200" y="1343048"/>
            <a:ext cx="1066800" cy="228600"/>
          </a:xfrm>
          <a:prstGeom prst="rect">
            <a:avLst/>
          </a:prstGeom>
          <a:noFill/>
          <a:ln w="9525" algn="ctr">
            <a:noFill/>
            <a:miter lim="800000"/>
            <a:headEnd/>
            <a:tailEnd/>
          </a:ln>
        </p:spPr>
        <p:txBody>
          <a:bodyPr wrap="none" anchor="ctr"/>
          <a:lstStyle/>
          <a:p>
            <a:r>
              <a:rPr lang="en-US" altLang="zh-CN" sz="1200">
                <a:latin typeface="Constantia" pitchFamily="18" charset="0"/>
              </a:rPr>
              <a:t>2</a:t>
            </a:r>
            <a:r>
              <a:rPr lang="zh-CN" altLang="en-US" sz="1200">
                <a:latin typeface="Constantia" pitchFamily="18" charset="0"/>
              </a:rPr>
              <a:t>：</a:t>
            </a:r>
            <a:r>
              <a:rPr lang="en-US" altLang="zh-CN" sz="1200">
                <a:latin typeface="Constantia" pitchFamily="18" charset="0"/>
              </a:rPr>
              <a:t>get new job ID</a:t>
            </a:r>
          </a:p>
        </p:txBody>
      </p:sp>
      <p:sp>
        <p:nvSpPr>
          <p:cNvPr id="30753" name="Line 38"/>
          <p:cNvSpPr>
            <a:spLocks noChangeShapeType="1"/>
          </p:cNvSpPr>
          <p:nvPr/>
        </p:nvSpPr>
        <p:spPr bwMode="auto">
          <a:xfrm flipH="1">
            <a:off x="3505200" y="2105048"/>
            <a:ext cx="0" cy="106680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54" name="Rectangle 39"/>
          <p:cNvSpPr>
            <a:spLocks noChangeArrowheads="1"/>
          </p:cNvSpPr>
          <p:nvPr/>
        </p:nvSpPr>
        <p:spPr bwMode="auto">
          <a:xfrm>
            <a:off x="3048000" y="2333648"/>
            <a:ext cx="457200" cy="609600"/>
          </a:xfrm>
          <a:prstGeom prst="rect">
            <a:avLst/>
          </a:prstGeom>
          <a:noFill/>
          <a:ln w="9525" algn="ctr">
            <a:noFill/>
            <a:miter lim="800000"/>
            <a:headEnd/>
            <a:tailEnd/>
          </a:ln>
        </p:spPr>
        <p:txBody>
          <a:bodyPr wrap="none" anchor="ctr"/>
          <a:lstStyle/>
          <a:p>
            <a:r>
              <a:rPr lang="en-US" altLang="zh-CN" sz="1200">
                <a:latin typeface="Constantia" pitchFamily="18" charset="0"/>
              </a:rPr>
              <a:t>3:copy </a:t>
            </a:r>
          </a:p>
          <a:p>
            <a:r>
              <a:rPr lang="en-US" altLang="zh-CN" sz="1200">
                <a:latin typeface="Constantia" pitchFamily="18" charset="0"/>
              </a:rPr>
              <a:t>Job</a:t>
            </a:r>
          </a:p>
          <a:p>
            <a:r>
              <a:rPr lang="en-US" altLang="zh-CN" sz="1200">
                <a:latin typeface="Constantia" pitchFamily="18" charset="0"/>
              </a:rPr>
              <a:t>rescouce</a:t>
            </a:r>
          </a:p>
        </p:txBody>
      </p:sp>
      <p:sp>
        <p:nvSpPr>
          <p:cNvPr id="30755" name="Line 40"/>
          <p:cNvSpPr>
            <a:spLocks noChangeShapeType="1"/>
          </p:cNvSpPr>
          <p:nvPr/>
        </p:nvSpPr>
        <p:spPr bwMode="auto">
          <a:xfrm>
            <a:off x="4038600" y="1876448"/>
            <a:ext cx="1600200" cy="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56" name="Rectangle 41"/>
          <p:cNvSpPr>
            <a:spLocks noChangeArrowheads="1"/>
          </p:cNvSpPr>
          <p:nvPr/>
        </p:nvSpPr>
        <p:spPr bwMode="auto">
          <a:xfrm>
            <a:off x="4267200" y="1876448"/>
            <a:ext cx="1066800" cy="304800"/>
          </a:xfrm>
          <a:prstGeom prst="rect">
            <a:avLst/>
          </a:prstGeom>
          <a:noFill/>
          <a:ln w="9525" algn="ctr">
            <a:noFill/>
            <a:miter lim="800000"/>
            <a:headEnd/>
            <a:tailEnd/>
          </a:ln>
        </p:spPr>
        <p:txBody>
          <a:bodyPr wrap="none" anchor="ctr"/>
          <a:lstStyle/>
          <a:p>
            <a:r>
              <a:rPr lang="en-US" altLang="zh-CN" sz="1200">
                <a:latin typeface="Constantia" pitchFamily="18" charset="0"/>
              </a:rPr>
              <a:t>4:submit job</a:t>
            </a:r>
          </a:p>
        </p:txBody>
      </p:sp>
      <p:sp>
        <p:nvSpPr>
          <p:cNvPr id="30757" name="Line 42"/>
          <p:cNvSpPr>
            <a:spLocks noChangeShapeType="1"/>
          </p:cNvSpPr>
          <p:nvPr/>
        </p:nvSpPr>
        <p:spPr bwMode="auto">
          <a:xfrm>
            <a:off x="6934200" y="1647848"/>
            <a:ext cx="0" cy="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58" name="Line 43"/>
          <p:cNvSpPr>
            <a:spLocks noChangeShapeType="1"/>
          </p:cNvSpPr>
          <p:nvPr/>
        </p:nvSpPr>
        <p:spPr bwMode="auto">
          <a:xfrm>
            <a:off x="6858000" y="1571648"/>
            <a:ext cx="304800" cy="0"/>
          </a:xfrm>
          <a:prstGeom prst="line">
            <a:avLst/>
          </a:prstGeom>
          <a:noFill/>
          <a:ln w="9525">
            <a:solidFill>
              <a:schemeClr val="tx1"/>
            </a:solidFill>
            <a:round/>
            <a:headEnd/>
            <a:tailEnd/>
          </a:ln>
        </p:spPr>
        <p:txBody>
          <a:bodyPr wrap="none" anchor="ctr"/>
          <a:lstStyle/>
          <a:p>
            <a:endParaRPr lang="zh-CN" altLang="en-US"/>
          </a:p>
        </p:txBody>
      </p:sp>
      <p:sp>
        <p:nvSpPr>
          <p:cNvPr id="30759" name="Line 45"/>
          <p:cNvSpPr>
            <a:spLocks noChangeShapeType="1"/>
          </p:cNvSpPr>
          <p:nvPr/>
        </p:nvSpPr>
        <p:spPr bwMode="auto">
          <a:xfrm>
            <a:off x="7162800" y="1571648"/>
            <a:ext cx="0" cy="457200"/>
          </a:xfrm>
          <a:prstGeom prst="line">
            <a:avLst/>
          </a:prstGeom>
          <a:noFill/>
          <a:ln w="9525">
            <a:solidFill>
              <a:schemeClr val="tx1"/>
            </a:solidFill>
            <a:round/>
            <a:headEnd/>
            <a:tailEnd/>
          </a:ln>
        </p:spPr>
        <p:txBody>
          <a:bodyPr wrap="none" anchor="ctr"/>
          <a:lstStyle/>
          <a:p>
            <a:endParaRPr lang="zh-CN" altLang="en-US"/>
          </a:p>
        </p:txBody>
      </p:sp>
      <p:sp>
        <p:nvSpPr>
          <p:cNvPr id="30760" name="Line 47"/>
          <p:cNvSpPr>
            <a:spLocks noChangeShapeType="1"/>
          </p:cNvSpPr>
          <p:nvPr/>
        </p:nvSpPr>
        <p:spPr bwMode="auto">
          <a:xfrm flipH="1">
            <a:off x="6858000" y="2028848"/>
            <a:ext cx="304800" cy="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61" name="Rectangle 48"/>
          <p:cNvSpPr>
            <a:spLocks noChangeArrowheads="1"/>
          </p:cNvSpPr>
          <p:nvPr/>
        </p:nvSpPr>
        <p:spPr bwMode="auto">
          <a:xfrm>
            <a:off x="7239000" y="1724048"/>
            <a:ext cx="685800" cy="228600"/>
          </a:xfrm>
          <a:prstGeom prst="rect">
            <a:avLst/>
          </a:prstGeom>
          <a:noFill/>
          <a:ln w="9525" algn="ctr">
            <a:noFill/>
            <a:miter lim="800000"/>
            <a:headEnd/>
            <a:tailEnd/>
          </a:ln>
        </p:spPr>
        <p:txBody>
          <a:bodyPr wrap="none" anchor="ctr"/>
          <a:lstStyle/>
          <a:p>
            <a:r>
              <a:rPr lang="en-US" altLang="zh-CN" sz="1200">
                <a:latin typeface="Constantia" pitchFamily="18" charset="0"/>
              </a:rPr>
              <a:t>5:initialize job</a:t>
            </a:r>
          </a:p>
        </p:txBody>
      </p:sp>
      <p:sp>
        <p:nvSpPr>
          <p:cNvPr id="30762" name="Line 49"/>
          <p:cNvSpPr>
            <a:spLocks noChangeShapeType="1"/>
          </p:cNvSpPr>
          <p:nvPr/>
        </p:nvSpPr>
        <p:spPr bwMode="auto">
          <a:xfrm flipH="1">
            <a:off x="3733800" y="2105048"/>
            <a:ext cx="1905000" cy="114300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63" name="Rectangle 50"/>
          <p:cNvSpPr>
            <a:spLocks noChangeArrowheads="1"/>
          </p:cNvSpPr>
          <p:nvPr/>
        </p:nvSpPr>
        <p:spPr bwMode="auto">
          <a:xfrm>
            <a:off x="4038600" y="2257448"/>
            <a:ext cx="838200" cy="457200"/>
          </a:xfrm>
          <a:prstGeom prst="rect">
            <a:avLst/>
          </a:prstGeom>
          <a:noFill/>
          <a:ln w="9525" algn="ctr">
            <a:noFill/>
            <a:miter lim="800000"/>
            <a:headEnd/>
            <a:tailEnd/>
          </a:ln>
        </p:spPr>
        <p:txBody>
          <a:bodyPr wrap="none" anchor="ctr"/>
          <a:lstStyle/>
          <a:p>
            <a:r>
              <a:rPr lang="en-US" altLang="zh-CN" sz="1200">
                <a:latin typeface="Constantia" pitchFamily="18" charset="0"/>
              </a:rPr>
              <a:t>6:retrieve </a:t>
            </a:r>
          </a:p>
          <a:p>
            <a:r>
              <a:rPr lang="en-US" altLang="zh-CN" sz="1200">
                <a:latin typeface="Constantia" pitchFamily="18" charset="0"/>
              </a:rPr>
              <a:t>Input splits</a:t>
            </a:r>
          </a:p>
        </p:txBody>
      </p:sp>
      <p:sp>
        <p:nvSpPr>
          <p:cNvPr id="30764" name="Line 51"/>
          <p:cNvSpPr>
            <a:spLocks noChangeShapeType="1"/>
          </p:cNvSpPr>
          <p:nvPr/>
        </p:nvSpPr>
        <p:spPr bwMode="auto">
          <a:xfrm flipV="1">
            <a:off x="6248400" y="2181248"/>
            <a:ext cx="0" cy="68580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65" name="Rectangle 52"/>
          <p:cNvSpPr>
            <a:spLocks noChangeArrowheads="1"/>
          </p:cNvSpPr>
          <p:nvPr/>
        </p:nvSpPr>
        <p:spPr bwMode="auto">
          <a:xfrm>
            <a:off x="5410200" y="2409848"/>
            <a:ext cx="762000" cy="304800"/>
          </a:xfrm>
          <a:prstGeom prst="rect">
            <a:avLst/>
          </a:prstGeom>
          <a:noFill/>
          <a:ln w="9525" algn="ctr">
            <a:noFill/>
            <a:miter lim="800000"/>
            <a:headEnd/>
            <a:tailEnd/>
          </a:ln>
        </p:spPr>
        <p:txBody>
          <a:bodyPr wrap="none" anchor="ctr"/>
          <a:lstStyle/>
          <a:p>
            <a:r>
              <a:rPr lang="en-US" altLang="zh-CN" sz="1200">
                <a:latin typeface="Constantia" pitchFamily="18" charset="0"/>
              </a:rPr>
              <a:t>7:returns task</a:t>
            </a:r>
          </a:p>
        </p:txBody>
      </p:sp>
      <p:sp>
        <p:nvSpPr>
          <p:cNvPr id="30766" name="Line 54"/>
          <p:cNvSpPr>
            <a:spLocks noChangeShapeType="1"/>
          </p:cNvSpPr>
          <p:nvPr/>
        </p:nvSpPr>
        <p:spPr bwMode="auto">
          <a:xfrm flipH="1">
            <a:off x="4038600" y="3324248"/>
            <a:ext cx="1600200" cy="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67" name="Rectangle 55"/>
          <p:cNvSpPr>
            <a:spLocks noChangeArrowheads="1"/>
          </p:cNvSpPr>
          <p:nvPr/>
        </p:nvSpPr>
        <p:spPr bwMode="auto">
          <a:xfrm>
            <a:off x="4267200" y="3400448"/>
            <a:ext cx="838200" cy="304800"/>
          </a:xfrm>
          <a:prstGeom prst="rect">
            <a:avLst/>
          </a:prstGeom>
          <a:noFill/>
          <a:ln w="9525" algn="ctr">
            <a:noFill/>
            <a:miter lim="800000"/>
            <a:headEnd/>
            <a:tailEnd/>
          </a:ln>
        </p:spPr>
        <p:txBody>
          <a:bodyPr wrap="none" anchor="ctr"/>
          <a:lstStyle/>
          <a:p>
            <a:r>
              <a:rPr lang="en-US" altLang="zh-CN" sz="1200">
                <a:latin typeface="Constantia" pitchFamily="18" charset="0"/>
              </a:rPr>
              <a:t>8:retrieve job</a:t>
            </a:r>
          </a:p>
          <a:p>
            <a:r>
              <a:rPr lang="en-US" altLang="zh-CN" sz="1200">
                <a:latin typeface="Constantia" pitchFamily="18" charset="0"/>
              </a:rPr>
              <a:t>resources</a:t>
            </a:r>
          </a:p>
        </p:txBody>
      </p:sp>
      <p:sp>
        <p:nvSpPr>
          <p:cNvPr id="30768" name="Line 56"/>
          <p:cNvSpPr>
            <a:spLocks noChangeShapeType="1"/>
          </p:cNvSpPr>
          <p:nvPr/>
        </p:nvSpPr>
        <p:spPr bwMode="auto">
          <a:xfrm>
            <a:off x="6172200" y="3552848"/>
            <a:ext cx="0" cy="30480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69" name="Line 57"/>
          <p:cNvSpPr>
            <a:spLocks noChangeShapeType="1"/>
          </p:cNvSpPr>
          <p:nvPr/>
        </p:nvSpPr>
        <p:spPr bwMode="auto">
          <a:xfrm>
            <a:off x="6172200" y="4619648"/>
            <a:ext cx="0" cy="304800"/>
          </a:xfrm>
          <a:prstGeom prst="line">
            <a:avLst/>
          </a:prstGeom>
          <a:noFill/>
          <a:ln w="9525">
            <a:solidFill>
              <a:schemeClr val="tx1"/>
            </a:solidFill>
            <a:round/>
            <a:headEnd/>
            <a:tailEnd type="triangle" w="med" len="med"/>
          </a:ln>
        </p:spPr>
        <p:txBody>
          <a:bodyPr wrap="none" anchor="ctr"/>
          <a:lstStyle/>
          <a:p>
            <a:endParaRPr lang="zh-CN" altLang="en-US"/>
          </a:p>
        </p:txBody>
      </p:sp>
      <p:sp>
        <p:nvSpPr>
          <p:cNvPr id="30770" name="Rectangle 58"/>
          <p:cNvSpPr>
            <a:spLocks noChangeArrowheads="1"/>
          </p:cNvSpPr>
          <p:nvPr/>
        </p:nvSpPr>
        <p:spPr bwMode="auto">
          <a:xfrm>
            <a:off x="6248400" y="4695848"/>
            <a:ext cx="457200" cy="152400"/>
          </a:xfrm>
          <a:prstGeom prst="rect">
            <a:avLst/>
          </a:prstGeom>
          <a:noFill/>
          <a:ln w="9525" algn="ctr">
            <a:noFill/>
            <a:miter lim="800000"/>
            <a:headEnd/>
            <a:tailEnd/>
          </a:ln>
        </p:spPr>
        <p:txBody>
          <a:bodyPr wrap="none" anchor="ctr"/>
          <a:lstStyle/>
          <a:p>
            <a:r>
              <a:rPr lang="en-US" altLang="zh-CN" sz="1200">
                <a:latin typeface="Constantia" pitchFamily="18" charset="0"/>
              </a:rPr>
              <a:t>10:run</a:t>
            </a:r>
          </a:p>
        </p:txBody>
      </p:sp>
      <p:sp>
        <p:nvSpPr>
          <p:cNvPr id="30771" name="Rectangle 59"/>
          <p:cNvSpPr>
            <a:spLocks noChangeArrowheads="1"/>
          </p:cNvSpPr>
          <p:nvPr/>
        </p:nvSpPr>
        <p:spPr bwMode="auto">
          <a:xfrm>
            <a:off x="6248400" y="3629048"/>
            <a:ext cx="685800" cy="152400"/>
          </a:xfrm>
          <a:prstGeom prst="rect">
            <a:avLst/>
          </a:prstGeom>
          <a:noFill/>
          <a:ln w="9525" algn="ctr">
            <a:noFill/>
            <a:miter lim="800000"/>
            <a:headEnd/>
            <a:tailEnd/>
          </a:ln>
        </p:spPr>
        <p:txBody>
          <a:bodyPr wrap="none" anchor="ctr"/>
          <a:lstStyle/>
          <a:p>
            <a:r>
              <a:rPr lang="en-US" altLang="zh-CN" sz="1200">
                <a:latin typeface="Constantia" pitchFamily="18" charset="0"/>
              </a:rPr>
              <a:t>9:launch</a:t>
            </a:r>
          </a:p>
        </p:txBody>
      </p:sp>
      <p:sp>
        <p:nvSpPr>
          <p:cNvPr id="34876" name="Rectangle 60"/>
          <p:cNvSpPr>
            <a:spLocks noChangeArrowheads="1"/>
          </p:cNvSpPr>
          <p:nvPr/>
        </p:nvSpPr>
        <p:spPr bwMode="auto">
          <a:xfrm>
            <a:off x="0" y="4286273"/>
            <a:ext cx="4643438" cy="2500313"/>
          </a:xfrm>
          <a:prstGeom prst="rect">
            <a:avLst/>
          </a:prstGeom>
          <a:noFill/>
          <a:ln w="9525" algn="ctr">
            <a:noFill/>
            <a:miter lim="800000"/>
            <a:headEnd/>
            <a:tailEnd/>
          </a:ln>
          <a:effectLst/>
        </p:spPr>
        <p:txBody>
          <a:bodyPr wrap="none" anchor="ctr"/>
          <a:lstStyle/>
          <a:p>
            <a:pPr fontAlgn="auto">
              <a:spcBef>
                <a:spcPts val="0"/>
              </a:spcBef>
              <a:spcAft>
                <a:spcPts val="0"/>
              </a:spcAft>
              <a:defRPr/>
            </a:pPr>
            <a:r>
              <a:rPr lang="zh-CN" altLang="en-US" sz="2000" kern="0" dirty="0" err="1">
                <a:solidFill>
                  <a:schemeClr val="tx2"/>
                </a:solidFill>
                <a:latin typeface="+mj-ea"/>
                <a:ea typeface="+mj-ea"/>
              </a:rPr>
              <a:t>客户端：     提交</a:t>
            </a:r>
            <a:r>
              <a:rPr lang="en-US" altLang="zh-CN" sz="2000" kern="0" dirty="0" err="1">
                <a:solidFill>
                  <a:schemeClr val="tx2"/>
                </a:solidFill>
                <a:latin typeface="+mj-ea"/>
                <a:ea typeface="+mj-ea"/>
              </a:rPr>
              <a:t>MapReduce</a:t>
            </a:r>
            <a:r>
              <a:rPr lang="zh-CN" altLang="en-US" sz="2000" kern="0" dirty="0" err="1">
                <a:solidFill>
                  <a:schemeClr val="tx2"/>
                </a:solidFill>
                <a:latin typeface="+mj-ea"/>
                <a:ea typeface="+mj-ea"/>
              </a:rPr>
              <a:t>作业，</a:t>
            </a:r>
            <a:endParaRPr lang="en-US" altLang="zh-CN" sz="2000" kern="0" dirty="0" err="1">
              <a:solidFill>
                <a:schemeClr val="tx2"/>
              </a:solidFill>
              <a:latin typeface="+mj-ea"/>
              <a:ea typeface="+mj-ea"/>
            </a:endParaRPr>
          </a:p>
          <a:p>
            <a:pPr fontAlgn="auto">
              <a:spcBef>
                <a:spcPts val="0"/>
              </a:spcBef>
              <a:spcAft>
                <a:spcPts val="0"/>
              </a:spcAft>
              <a:defRPr/>
            </a:pPr>
            <a:r>
              <a:rPr lang="en-US" altLang="zh-CN" sz="2000" kern="0" dirty="0" err="1">
                <a:solidFill>
                  <a:schemeClr val="tx2"/>
                </a:solidFill>
                <a:latin typeface="+mj-ea"/>
                <a:ea typeface="+mj-ea"/>
              </a:rPr>
              <a:t>             </a:t>
            </a:r>
            <a:r>
              <a:rPr lang="zh-CN" altLang="en-US" sz="2000" kern="0" dirty="0" err="1">
                <a:solidFill>
                  <a:schemeClr val="tx2"/>
                </a:solidFill>
                <a:latin typeface="+mj-ea"/>
                <a:ea typeface="+mj-ea"/>
              </a:rPr>
              <a:t>即一个</a:t>
            </a:r>
            <a:r>
              <a:rPr lang="en-US" altLang="zh-CN" sz="2000" kern="0" dirty="0" err="1">
                <a:solidFill>
                  <a:schemeClr val="tx2"/>
                </a:solidFill>
                <a:latin typeface="+mj-ea"/>
                <a:ea typeface="+mj-ea"/>
              </a:rPr>
              <a:t>job</a:t>
            </a:r>
            <a:r>
              <a:rPr lang="zh-CN" altLang="en-US" sz="2000" kern="0" dirty="0" err="1">
                <a:solidFill>
                  <a:schemeClr val="tx2"/>
                </a:solidFill>
                <a:latin typeface="+mj-ea"/>
                <a:ea typeface="+mj-ea"/>
              </a:rPr>
              <a:t>。</a:t>
            </a:r>
          </a:p>
          <a:p>
            <a:pPr fontAlgn="auto">
              <a:spcBef>
                <a:spcPts val="0"/>
              </a:spcBef>
              <a:spcAft>
                <a:spcPts val="0"/>
              </a:spcAft>
              <a:defRPr/>
            </a:pPr>
            <a:r>
              <a:rPr lang="en-US" altLang="zh-CN" sz="2000" kern="0" dirty="0" err="1">
                <a:solidFill>
                  <a:schemeClr val="tx2"/>
                </a:solidFill>
                <a:latin typeface="+mj-ea"/>
                <a:ea typeface="+mj-ea"/>
              </a:rPr>
              <a:t>jobTracker</a:t>
            </a:r>
            <a:r>
              <a:rPr lang="zh-CN" altLang="en-US" sz="2000" kern="0" dirty="0" err="1">
                <a:solidFill>
                  <a:schemeClr val="tx2"/>
                </a:solidFill>
                <a:latin typeface="+mj-ea"/>
                <a:ea typeface="+mj-ea"/>
              </a:rPr>
              <a:t>： 协调作业的运行。</a:t>
            </a:r>
          </a:p>
          <a:p>
            <a:pPr fontAlgn="auto">
              <a:spcBef>
                <a:spcPts val="0"/>
              </a:spcBef>
              <a:spcAft>
                <a:spcPts val="0"/>
              </a:spcAft>
              <a:defRPr/>
            </a:pPr>
            <a:r>
              <a:rPr lang="en-US" altLang="zh-CN" sz="2000" kern="0" dirty="0" err="1">
                <a:solidFill>
                  <a:schemeClr val="tx2"/>
                </a:solidFill>
                <a:latin typeface="+mj-ea"/>
                <a:ea typeface="+mj-ea"/>
              </a:rPr>
              <a:t>taskTracker</a:t>
            </a:r>
            <a:r>
              <a:rPr lang="zh-CN" altLang="en-US" sz="2000" kern="0" dirty="0" err="1">
                <a:solidFill>
                  <a:schemeClr val="tx2"/>
                </a:solidFill>
                <a:latin typeface="+mj-ea"/>
                <a:ea typeface="+mj-ea"/>
              </a:rPr>
              <a:t>：作业划分后的任务</a:t>
            </a:r>
          </a:p>
          <a:p>
            <a:pPr fontAlgn="auto">
              <a:spcBef>
                <a:spcPts val="0"/>
              </a:spcBef>
              <a:spcAft>
                <a:spcPts val="0"/>
              </a:spcAft>
              <a:defRPr/>
            </a:pPr>
            <a:r>
              <a:rPr lang="zh-CN" altLang="en-US" sz="2000" kern="0" dirty="0" err="1">
                <a:solidFill>
                  <a:schemeClr val="tx2"/>
                </a:solidFill>
                <a:latin typeface="+mj-ea"/>
                <a:ea typeface="+mj-ea"/>
              </a:rPr>
              <a:t>            （一个</a:t>
            </a:r>
            <a:r>
              <a:rPr lang="en-US" altLang="zh-CN" sz="2000" kern="0" dirty="0" err="1">
                <a:solidFill>
                  <a:schemeClr val="tx2"/>
                </a:solidFill>
                <a:latin typeface="+mj-ea"/>
                <a:ea typeface="+mj-ea"/>
              </a:rPr>
              <a:t>job</a:t>
            </a:r>
            <a:r>
              <a:rPr lang="zh-CN" altLang="en-US" sz="2000" kern="0" dirty="0" err="1">
                <a:solidFill>
                  <a:schemeClr val="tx2"/>
                </a:solidFill>
                <a:latin typeface="+mj-ea"/>
                <a:ea typeface="+mj-ea"/>
              </a:rPr>
              <a:t>对应多个</a:t>
            </a:r>
            <a:r>
              <a:rPr lang="en-US" altLang="zh-CN" sz="2000" kern="0" dirty="0" err="1">
                <a:solidFill>
                  <a:schemeClr val="tx2"/>
                </a:solidFill>
                <a:latin typeface="+mj-ea"/>
                <a:ea typeface="+mj-ea"/>
              </a:rPr>
              <a:t>task,</a:t>
            </a:r>
          </a:p>
          <a:p>
            <a:pPr fontAlgn="auto">
              <a:spcBef>
                <a:spcPts val="0"/>
              </a:spcBef>
              <a:spcAft>
                <a:spcPts val="0"/>
              </a:spcAft>
              <a:defRPr/>
            </a:pPr>
            <a:r>
              <a:rPr lang="en-US" altLang="zh-CN" sz="2000" kern="0" dirty="0" err="1">
                <a:solidFill>
                  <a:schemeClr val="tx2"/>
                </a:solidFill>
                <a:latin typeface="+mj-ea"/>
                <a:ea typeface="+mj-ea"/>
              </a:rPr>
              <a:t>              </a:t>
            </a:r>
            <a:r>
              <a:rPr lang="zh-CN" altLang="en-US" sz="2000" kern="0" dirty="0" err="1">
                <a:solidFill>
                  <a:schemeClr val="tx2"/>
                </a:solidFill>
                <a:latin typeface="+mj-ea"/>
                <a:ea typeface="+mj-ea"/>
              </a:rPr>
              <a:t>一个</a:t>
            </a:r>
            <a:r>
              <a:rPr lang="en-US" altLang="zh-CN" sz="2000" kern="0" dirty="0" err="1">
                <a:solidFill>
                  <a:schemeClr val="tx2"/>
                </a:solidFill>
                <a:latin typeface="+mj-ea"/>
                <a:ea typeface="+mj-ea"/>
              </a:rPr>
              <a:t>task</a:t>
            </a:r>
            <a:r>
              <a:rPr lang="zh-CN" altLang="en-US" sz="2000" kern="0" dirty="0" err="1">
                <a:solidFill>
                  <a:schemeClr val="tx2"/>
                </a:solidFill>
                <a:latin typeface="+mj-ea"/>
                <a:ea typeface="+mj-ea"/>
              </a:rPr>
              <a:t>对应一个</a:t>
            </a:r>
          </a:p>
          <a:p>
            <a:pPr fontAlgn="auto">
              <a:spcBef>
                <a:spcPts val="0"/>
              </a:spcBef>
              <a:spcAft>
                <a:spcPts val="0"/>
              </a:spcAft>
              <a:defRPr/>
            </a:pPr>
            <a:r>
              <a:rPr lang="zh-CN" altLang="en-US" sz="2000" kern="0" dirty="0">
                <a:solidFill>
                  <a:schemeClr val="tx2"/>
                </a:solidFill>
                <a:latin typeface="+mj-ea"/>
                <a:ea typeface="+mj-ea"/>
              </a:rPr>
              <a:t>             </a:t>
            </a:r>
            <a:r>
              <a:rPr lang="zh-CN" altLang="en-US" sz="2000" kern="0" dirty="0" smtClean="0">
                <a:solidFill>
                  <a:schemeClr val="tx2"/>
                </a:solidFill>
                <a:latin typeface="+mj-ea"/>
                <a:ea typeface="+mj-ea"/>
              </a:rPr>
              <a:t>或者</a:t>
            </a:r>
            <a:r>
              <a:rPr lang="zh-CN" altLang="en-US" sz="2000" kern="0" dirty="0">
                <a:solidFill>
                  <a:schemeClr val="tx2"/>
                </a:solidFill>
                <a:latin typeface="+mj-ea"/>
                <a:ea typeface="+mj-ea"/>
              </a:rPr>
              <a:t>多个</a:t>
            </a:r>
            <a:r>
              <a:rPr lang="en-US" altLang="zh-CN" sz="2000" kern="0" dirty="0" err="1">
                <a:solidFill>
                  <a:schemeClr val="tx2"/>
                </a:solidFill>
                <a:latin typeface="+mj-ea"/>
                <a:ea typeface="+mj-ea"/>
              </a:rPr>
              <a:t>MapReduce</a:t>
            </a:r>
            <a:r>
              <a:rPr lang="zh-CN" altLang="en-US" sz="2000" kern="0" dirty="0" err="1">
                <a:solidFill>
                  <a:schemeClr val="tx2"/>
                </a:solidFill>
                <a:latin typeface="+mj-ea"/>
                <a:ea typeface="+mj-ea"/>
              </a:rPr>
              <a:t>线程）</a:t>
            </a:r>
            <a:r>
              <a:rPr lang="zh-CN" altLang="en-US" sz="2200" dirty="0">
                <a:latin typeface="+mj-ea"/>
                <a:ea typeface="+mj-ea"/>
              </a:rPr>
              <a:t>。</a:t>
            </a:r>
          </a:p>
          <a:p>
            <a:pPr fontAlgn="auto">
              <a:spcBef>
                <a:spcPts val="0"/>
              </a:spcBef>
              <a:spcAft>
                <a:spcPts val="0"/>
              </a:spcAft>
              <a:defRPr/>
            </a:pPr>
            <a:endParaRPr lang="zh-CN" altLang="en-US" dirty="0">
              <a:latin typeface="+mn-lt"/>
              <a:ea typeface="+mn-ea"/>
            </a:endParaRPr>
          </a:p>
          <a:p>
            <a:pPr fontAlgn="auto">
              <a:spcBef>
                <a:spcPts val="0"/>
              </a:spcBef>
              <a:spcAft>
                <a:spcPts val="0"/>
              </a:spcAft>
              <a:defRPr/>
            </a:pPr>
            <a:endParaRPr lang="en-US" altLang="zh-CN" sz="1600" dirty="0">
              <a:latin typeface="+mn-lt"/>
              <a:ea typeface="+mn-ea"/>
            </a:endParaRPr>
          </a:p>
        </p:txBody>
      </p:sp>
      <p:sp>
        <p:nvSpPr>
          <p:cNvPr id="57" name="内容占位符 2"/>
          <p:cNvSpPr txBox="1">
            <a:spLocks/>
          </p:cNvSpPr>
          <p:nvPr/>
        </p:nvSpPr>
        <p:spPr bwMode="auto">
          <a:xfrm>
            <a:off x="233362" y="642918"/>
            <a:ext cx="8767793" cy="48296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marL="342900" marR="0" lvl="0" indent="-342900" algn="l" defTabSz="914400" rtl="0" eaLnBrk="0" fontAlgn="base" latinLnBrk="0" hangingPunct="0">
              <a:lnSpc>
                <a:spcPct val="100000"/>
              </a:lnSpc>
              <a:spcBef>
                <a:spcPct val="20000"/>
              </a:spcBef>
              <a:spcAft>
                <a:spcPct val="0"/>
              </a:spcAft>
              <a:buClrTx/>
              <a:buSzTx/>
              <a:buFont typeface="Wingdings" pitchFamily="2" charset="2"/>
              <a:buChar char="n"/>
              <a:tabLst/>
              <a:defRPr/>
            </a:pPr>
            <a:r>
              <a:rPr kumimoji="0" lang="zh-CN" altLang="en-US" sz="2200" b="1" i="0" u="none" strike="noStrike" kern="0" cap="none" spc="0" normalizeH="0" baseline="0" noProof="0" dirty="0" smtClean="0">
                <a:ln>
                  <a:noFill/>
                </a:ln>
                <a:solidFill>
                  <a:schemeClr val="tx2"/>
                </a:solidFill>
                <a:effectLst/>
                <a:uLnTx/>
                <a:uFillTx/>
                <a:latin typeface="+mj-ea"/>
                <a:ea typeface="+mj-ea"/>
                <a:cs typeface="+mn-cs"/>
              </a:rPr>
              <a:t>运用</a:t>
            </a:r>
            <a:r>
              <a:rPr kumimoji="0" lang="en-US" altLang="zh-CN" sz="2200" b="1" i="0" u="none" strike="noStrike" kern="0" cap="none" spc="0" normalizeH="0" baseline="0" noProof="0" dirty="0" err="1" smtClean="0">
                <a:ln>
                  <a:noFill/>
                </a:ln>
                <a:solidFill>
                  <a:schemeClr val="tx2"/>
                </a:solidFill>
                <a:effectLst/>
                <a:uLnTx/>
                <a:uFillTx/>
                <a:latin typeface="+mj-ea"/>
                <a:ea typeface="+mj-ea"/>
                <a:cs typeface="+mn-cs"/>
              </a:rPr>
              <a:t>Hadoop</a:t>
            </a:r>
            <a:r>
              <a:rPr kumimoji="0" lang="zh-CN" altLang="en-US" sz="2200" b="1" i="0" u="none" strike="noStrike" kern="0" cap="none" spc="0" normalizeH="0" baseline="0" noProof="0" dirty="0" smtClean="0">
                <a:ln>
                  <a:noFill/>
                </a:ln>
                <a:solidFill>
                  <a:schemeClr val="tx2"/>
                </a:solidFill>
                <a:effectLst/>
                <a:uLnTx/>
                <a:uFillTx/>
                <a:latin typeface="+mj-ea"/>
                <a:ea typeface="+mj-ea"/>
                <a:cs typeface="+mn-cs"/>
              </a:rPr>
              <a:t>的</a:t>
            </a:r>
            <a:r>
              <a:rPr kumimoji="0" lang="en-US" altLang="zh-CN" sz="2200" b="1" i="0" u="none" strike="noStrike" kern="0" cap="none" spc="0" normalizeH="0" baseline="0" noProof="0" dirty="0" err="1" smtClean="0">
                <a:ln>
                  <a:noFill/>
                </a:ln>
                <a:solidFill>
                  <a:schemeClr val="tx2"/>
                </a:solidFill>
                <a:effectLst/>
                <a:uLnTx/>
                <a:uFillTx/>
                <a:latin typeface="+mj-ea"/>
                <a:ea typeface="+mj-ea"/>
                <a:cs typeface="+mn-cs"/>
              </a:rPr>
              <a:t>MapReduce</a:t>
            </a:r>
            <a:r>
              <a:rPr kumimoji="0" lang="zh-CN" altLang="en-US" sz="2200" b="1" i="0" u="none" strike="noStrike" kern="0" cap="none" spc="0" normalizeH="0" baseline="0" noProof="0" dirty="0" smtClean="0">
                <a:ln>
                  <a:noFill/>
                </a:ln>
                <a:solidFill>
                  <a:schemeClr val="tx2"/>
                </a:solidFill>
                <a:effectLst/>
                <a:uLnTx/>
                <a:uFillTx/>
                <a:latin typeface="+mj-ea"/>
                <a:ea typeface="+mj-ea"/>
                <a:cs typeface="+mn-cs"/>
              </a:rPr>
              <a:t>分布式计算特性高效率完成分类训练</a:t>
            </a:r>
            <a:endParaRPr kumimoji="0" lang="zh-CN" altLang="en-US" sz="2200" b="1" i="0" u="none" strike="noStrike" kern="0" cap="none" spc="0" normalizeH="0" baseline="0" noProof="0" dirty="0">
              <a:ln>
                <a:noFill/>
              </a:ln>
              <a:solidFill>
                <a:schemeClr val="tx2"/>
              </a:solidFill>
              <a:effectLst/>
              <a:uLnTx/>
              <a:uFillTx/>
              <a:latin typeface="+mj-ea"/>
              <a:ea typeface="+mj-ea"/>
              <a:cs typeface="+mn-cs"/>
            </a:endParaRPr>
          </a:p>
        </p:txBody>
      </p:sp>
      <p:sp>
        <p:nvSpPr>
          <p:cNvPr id="58" name="标题 1"/>
          <p:cNvSpPr txBox="1">
            <a:spLocks/>
          </p:cNvSpPr>
          <p:nvPr/>
        </p:nvSpPr>
        <p:spPr bwMode="auto">
          <a:xfrm>
            <a:off x="5780" y="44624"/>
            <a:ext cx="6726460" cy="576064"/>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应用大数据处理技术 </a:t>
            </a:r>
            <a:r>
              <a:rPr lang="en-US" altLang="zh-CN" sz="3200" dirty="0" err="1" smtClean="0"/>
              <a:t>Hadoop</a:t>
            </a:r>
            <a:endParaRPr lang="zh-CN" altLang="en-US" sz="3200" kern="0" dirty="0"/>
          </a:p>
        </p:txBody>
      </p:sp>
    </p:spTree>
    <p:extLst>
      <p:ext uri="{BB962C8B-B14F-4D97-AF65-F5344CB8AC3E}">
        <p14:creationId xmlns:p14="http://schemas.microsoft.com/office/powerpoint/2010/main" val="110008683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5"/>
          <p:cNvSpPr txBox="1">
            <a:spLocks noChangeArrowheads="1"/>
          </p:cNvSpPr>
          <p:nvPr/>
        </p:nvSpPr>
        <p:spPr bwMode="auto">
          <a:xfrm>
            <a:off x="3403584" y="2224071"/>
            <a:ext cx="5903912" cy="14398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sz="3600" b="1" spc="50" dirty="0" smtClean="0">
                <a:ln w="11430"/>
                <a:effectLst>
                  <a:outerShdw blurRad="76200" dist="50800" dir="5400000" algn="tl" rotWithShape="0">
                    <a:srgbClr val="000000">
                      <a:alpha val="65000"/>
                    </a:srgbClr>
                  </a:outerShdw>
                </a:effectLst>
                <a:latin typeface="华文行楷" pitchFamily="2" charset="-122"/>
                <a:ea typeface="华文行楷" pitchFamily="2" charset="-122"/>
              </a:rPr>
              <a:t>       谢谢！</a:t>
            </a:r>
            <a:endParaRPr lang="zh-CN" altLang="en-US" sz="3600" b="1" spc="50" dirty="0">
              <a:ln w="11430"/>
              <a:effectLst>
                <a:outerShdw blurRad="76200" dist="50800" dir="5400000" algn="tl" rotWithShape="0">
                  <a:srgbClr val="000000">
                    <a:alpha val="65000"/>
                  </a:srgbClr>
                </a:outerShdw>
              </a:effectLst>
              <a:latin typeface="华文行楷" pitchFamily="2" charset="-122"/>
              <a:ea typeface="华文行楷" pitchFamily="2" charset="-122"/>
            </a:endParaRPr>
          </a:p>
        </p:txBody>
      </p:sp>
    </p:spTree>
  </p:cSld>
  <p:clrMapOvr>
    <a:masterClrMapping/>
  </p:clrMapOvr>
  <p:transition>
    <p:blinds dir="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620688"/>
            <a:ext cx="8280929" cy="5505483"/>
          </a:xfrm>
        </p:spPr>
        <p:txBody>
          <a:bodyPr/>
          <a:lstStyle/>
          <a:p>
            <a:r>
              <a:rPr lang="zh-CN" altLang="en-US" dirty="0" smtClean="0"/>
              <a:t>大平台推荐部署架构</a:t>
            </a:r>
            <a:endParaRPr lang="zh-CN" altLang="en-US" dirty="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4</a:t>
            </a:fld>
            <a:endParaRPr lang="zh-CN" altLang="en-US" dirty="0"/>
          </a:p>
        </p:txBody>
      </p:sp>
      <p:sp>
        <p:nvSpPr>
          <p:cNvPr id="7"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大平台</a:t>
            </a:r>
            <a:r>
              <a:rPr lang="en-US" altLang="zh-CN" sz="3200" dirty="0" smtClean="0"/>
              <a:t>13.1</a:t>
            </a:r>
            <a:r>
              <a:rPr lang="zh-CN" altLang="en-US" sz="3200" dirty="0" smtClean="0"/>
              <a:t>推荐部署架构</a:t>
            </a:r>
            <a:endParaRPr lang="zh-CN" altLang="en-US" sz="3200" kern="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1868372367"/>
              </p:ext>
            </p:extLst>
          </p:nvPr>
        </p:nvGraphicFramePr>
        <p:xfrm>
          <a:off x="1221382" y="1268760"/>
          <a:ext cx="6230938" cy="5072062"/>
        </p:xfrm>
        <a:graphic>
          <a:graphicData uri="http://schemas.openxmlformats.org/presentationml/2006/ole">
            <mc:AlternateContent xmlns:mc="http://schemas.openxmlformats.org/markup-compatibility/2006">
              <mc:Choice xmlns:v="urn:schemas-microsoft-com:vml" Requires="v">
                <p:oleObj spid="_x0000_s144393" name="Visio" r:id="rId4" imgW="11361143" imgH="9247176" progId="Visio.Drawing.11">
                  <p:embed/>
                </p:oleObj>
              </mc:Choice>
              <mc:Fallback>
                <p:oleObj name="Visio" r:id="rId4" imgW="11361143" imgH="9247176"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21382" y="1268760"/>
                        <a:ext cx="6230938" cy="50720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27958122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92696"/>
            <a:ext cx="7776865" cy="4785395"/>
          </a:xfrm>
        </p:spPr>
        <p:txBody>
          <a:bodyPr/>
          <a:lstStyle/>
          <a:p>
            <a:r>
              <a:rPr lang="zh-CN" altLang="en-US" dirty="0" smtClean="0"/>
              <a:t>大平台推荐系统配置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大平台</a:t>
            </a:r>
            <a:r>
              <a:rPr lang="en-US" altLang="zh-CN" sz="3200" dirty="0" smtClean="0"/>
              <a:t>13.1</a:t>
            </a:r>
            <a:r>
              <a:rPr lang="zh-CN" altLang="en-US" sz="3200" kern="0" dirty="0" smtClean="0"/>
              <a:t>推荐系统配置</a:t>
            </a:r>
            <a:endParaRPr lang="zh-CN" altLang="en-US" sz="3200" kern="0" dirty="0"/>
          </a:p>
        </p:txBody>
      </p:sp>
      <p:graphicFrame>
        <p:nvGraphicFramePr>
          <p:cNvPr id="2" name="表格 1"/>
          <p:cNvGraphicFramePr>
            <a:graphicFrameLocks noGrp="1"/>
          </p:cNvGraphicFramePr>
          <p:nvPr>
            <p:extLst>
              <p:ext uri="{D42A27DB-BD31-4B8C-83A1-F6EECF244321}">
                <p14:modId xmlns:p14="http://schemas.microsoft.com/office/powerpoint/2010/main" val="3823299885"/>
              </p:ext>
            </p:extLst>
          </p:nvPr>
        </p:nvGraphicFramePr>
        <p:xfrm>
          <a:off x="611559" y="1196752"/>
          <a:ext cx="7632849" cy="4451582"/>
        </p:xfrm>
        <a:graphic>
          <a:graphicData uri="http://schemas.openxmlformats.org/drawingml/2006/table">
            <a:tbl>
              <a:tblPr firstRow="1" firstCol="1" bandRow="1">
                <a:tableStyleId>{5C22544A-7EE6-4342-B048-85BDC9FD1C3A}</a:tableStyleId>
              </a:tblPr>
              <a:tblGrid>
                <a:gridCol w="1656185"/>
                <a:gridCol w="2016224"/>
                <a:gridCol w="2051388"/>
                <a:gridCol w="1909052"/>
              </a:tblGrid>
              <a:tr h="395184">
                <a:tc>
                  <a:txBody>
                    <a:bodyPr/>
                    <a:lstStyle/>
                    <a:p>
                      <a:pPr algn="ctr">
                        <a:spcAft>
                          <a:spcPts val="0"/>
                        </a:spcAft>
                      </a:pP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828952">
                <a:tc>
                  <a:txBody>
                    <a:bodyPr/>
                    <a:lstStyle/>
                    <a:p>
                      <a:pPr algn="just">
                        <a:spcAft>
                          <a:spcPts val="0"/>
                        </a:spcAft>
                      </a:pPr>
                      <a:r>
                        <a:rPr lang="en-US" altLang="zh-CN" sz="1800" dirty="0" smtClean="0">
                          <a:effectLst/>
                          <a:latin typeface="Calibri"/>
                          <a:ea typeface="宋体"/>
                          <a:cs typeface="Times New Roman"/>
                        </a:rPr>
                        <a:t>WEB</a:t>
                      </a:r>
                      <a:r>
                        <a:rPr lang="zh-CN" altLang="en-US" sz="18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en-US" altLang="zh-CN" sz="1800" kern="1200" dirty="0" smtClean="0">
                          <a:solidFill>
                            <a:schemeClr val="dk1"/>
                          </a:solidFill>
                          <a:effectLst/>
                          <a:latin typeface="+mn-lt"/>
                          <a:ea typeface="+mn-ea"/>
                          <a:cs typeface="+mn-cs"/>
                        </a:rPr>
                        <a:t>WEB</a:t>
                      </a:r>
                      <a:r>
                        <a:rPr lang="zh-CN" altLang="en-US" sz="1800" kern="1200" dirty="0" smtClean="0">
                          <a:solidFill>
                            <a:schemeClr val="dk1"/>
                          </a:solidFill>
                          <a:effectLst/>
                          <a:latin typeface="+mn-lt"/>
                          <a:ea typeface="+mn-ea"/>
                          <a:cs typeface="+mn-cs"/>
                        </a:rPr>
                        <a:t>服务器</a:t>
                      </a:r>
                      <a:endParaRPr lang="en-US" altLang="zh-CN" sz="1800" kern="1200" dirty="0" smtClean="0">
                        <a:solidFill>
                          <a:schemeClr val="dk1"/>
                        </a:solidFill>
                        <a:effectLst/>
                        <a:latin typeface="+mn-lt"/>
                        <a:ea typeface="+mn-ea"/>
                        <a:cs typeface="+mn-cs"/>
                      </a:endParaRPr>
                    </a:p>
                    <a:p>
                      <a:pPr algn="just">
                        <a:spcAft>
                          <a:spcPts val="0"/>
                        </a:spcAft>
                      </a:pP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altLang="zh-CN" sz="1600" kern="100" dirty="0" smtClean="0">
                          <a:effectLst/>
                        </a:rPr>
                        <a:t>CPU</a:t>
                      </a:r>
                      <a:r>
                        <a:rPr lang="zh-CN" altLang="zh-CN" sz="1600" kern="100" dirty="0" smtClean="0">
                          <a:effectLst/>
                        </a:rPr>
                        <a:t>：</a:t>
                      </a:r>
                      <a:r>
                        <a:rPr lang="en-US" altLang="zh-CN" sz="1600" kern="100" dirty="0" smtClean="0">
                          <a:effectLst/>
                        </a:rPr>
                        <a:t>4</a:t>
                      </a:r>
                      <a:r>
                        <a:rPr lang="zh-CN" altLang="zh-CN" sz="1600" kern="100" dirty="0" smtClean="0">
                          <a:effectLst/>
                        </a:rPr>
                        <a:t>核</a:t>
                      </a:r>
                    </a:p>
                    <a:p>
                      <a:pPr algn="just">
                        <a:spcAft>
                          <a:spcPts val="0"/>
                        </a:spcAft>
                      </a:pPr>
                      <a:r>
                        <a:rPr lang="zh-CN" altLang="zh-CN" sz="1600" kern="100" dirty="0" smtClean="0">
                          <a:effectLst/>
                        </a:rPr>
                        <a:t>内存：</a:t>
                      </a:r>
                      <a:r>
                        <a:rPr lang="en-US" altLang="zh-CN" sz="1600" kern="100" dirty="0" smtClean="0">
                          <a:effectLst/>
                        </a:rPr>
                        <a:t>16G</a:t>
                      </a:r>
                      <a:endParaRPr lang="zh-CN" altLang="zh-CN" sz="1600" kern="100" dirty="0" smtClean="0">
                        <a:effectLst/>
                      </a:endParaRPr>
                    </a:p>
                    <a:p>
                      <a:pPr algn="just">
                        <a:spcAft>
                          <a:spcPts val="0"/>
                        </a:spcAft>
                      </a:pPr>
                      <a:r>
                        <a:rPr lang="zh-CN" altLang="zh-CN" sz="1600" kern="100" dirty="0" smtClean="0">
                          <a:effectLst/>
                        </a:rPr>
                        <a:t>硬盘：</a:t>
                      </a:r>
                      <a:r>
                        <a:rPr lang="en-US" altLang="zh-CN" sz="1600" kern="100" dirty="0" smtClean="0">
                          <a:effectLst/>
                        </a:rPr>
                        <a:t>200G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1296144">
                <a:tc>
                  <a:txBody>
                    <a:bodyPr/>
                    <a:lstStyle/>
                    <a:p>
                      <a:pPr algn="just">
                        <a:spcAft>
                          <a:spcPts val="0"/>
                        </a:spcAft>
                      </a:pPr>
                      <a:r>
                        <a:rPr lang="zh-CN" altLang="en-US" sz="1800" kern="100" dirty="0" smtClean="0">
                          <a:effectLst/>
                          <a:latin typeface="Calibri"/>
                          <a:ea typeface="宋体"/>
                          <a:cs typeface="Times New Roman"/>
                        </a:rPr>
                        <a:t>应用服务器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zh-CN" sz="1600" kern="1200" dirty="0" smtClean="0">
                          <a:solidFill>
                            <a:schemeClr val="dk1"/>
                          </a:solidFill>
                          <a:effectLst/>
                          <a:latin typeface="+mn-lt"/>
                          <a:ea typeface="+mn-ea"/>
                          <a:cs typeface="+mn-cs"/>
                        </a:rPr>
                        <a:t>应用</a:t>
                      </a:r>
                      <a:r>
                        <a:rPr lang="zh-CN" altLang="en-US" sz="1600" kern="1200" dirty="0" smtClean="0">
                          <a:solidFill>
                            <a:schemeClr val="dk1"/>
                          </a:solidFill>
                          <a:effectLst/>
                          <a:latin typeface="+mn-lt"/>
                          <a:ea typeface="+mn-ea"/>
                          <a:cs typeface="+mn-cs"/>
                        </a:rPr>
                        <a:t>服务器、</a:t>
                      </a:r>
                      <a:endParaRPr lang="en-US" altLang="zh-CN" sz="1600" kern="1200" dirty="0" smtClean="0">
                        <a:solidFill>
                          <a:schemeClr val="dk1"/>
                        </a:solidFill>
                        <a:effectLst/>
                        <a:latin typeface="+mn-lt"/>
                        <a:ea typeface="+mn-ea"/>
                        <a:cs typeface="+mn-cs"/>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600" kern="1200" dirty="0" smtClean="0">
                          <a:solidFill>
                            <a:schemeClr val="dk1"/>
                          </a:solidFill>
                          <a:effectLst/>
                          <a:latin typeface="+mn-lt"/>
                          <a:ea typeface="+mn-ea"/>
                          <a:cs typeface="+mn-cs"/>
                        </a:rPr>
                        <a:t>数据</a:t>
                      </a:r>
                      <a:r>
                        <a:rPr lang="zh-CN" altLang="zh-CN" sz="1600" kern="1200" dirty="0" smtClean="0">
                          <a:solidFill>
                            <a:schemeClr val="dk1"/>
                          </a:solidFill>
                          <a:effectLst/>
                          <a:latin typeface="+mn-lt"/>
                          <a:ea typeface="+mn-ea"/>
                          <a:cs typeface="+mn-cs"/>
                        </a:rPr>
                        <a:t>缓存</a:t>
                      </a:r>
                      <a:r>
                        <a:rPr lang="zh-CN" altLang="en-US" sz="1600" kern="1200" dirty="0" smtClean="0">
                          <a:solidFill>
                            <a:schemeClr val="dk1"/>
                          </a:solidFill>
                          <a:effectLst/>
                          <a:latin typeface="+mn-lt"/>
                          <a:ea typeface="+mn-ea"/>
                          <a:cs typeface="+mn-cs"/>
                        </a:rPr>
                        <a:t>、</a:t>
                      </a:r>
                      <a:endParaRPr lang="en-US" altLang="zh-CN" sz="1600" kern="1200" dirty="0" smtClean="0">
                        <a:solidFill>
                          <a:schemeClr val="dk1"/>
                        </a:solidFill>
                        <a:effectLst/>
                        <a:latin typeface="+mn-lt"/>
                        <a:ea typeface="+mn-ea"/>
                        <a:cs typeface="+mn-cs"/>
                      </a:endParaRPr>
                    </a:p>
                    <a:p>
                      <a:pPr algn="just">
                        <a:spcAft>
                          <a:spcPts val="0"/>
                        </a:spcAft>
                      </a:pPr>
                      <a:r>
                        <a:rPr lang="zh-CN" altLang="zh-CN" sz="1600" kern="1200" dirty="0" smtClean="0">
                          <a:solidFill>
                            <a:schemeClr val="dk1"/>
                          </a:solidFill>
                          <a:effectLst/>
                          <a:latin typeface="+mn-lt"/>
                          <a:ea typeface="+mn-ea"/>
                          <a:cs typeface="+mn-cs"/>
                        </a:rPr>
                        <a:t>搜索引擎、</a:t>
                      </a:r>
                      <a:endParaRPr lang="en-US" altLang="zh-CN" sz="1600" kern="1200" dirty="0" smtClean="0">
                        <a:solidFill>
                          <a:schemeClr val="dk1"/>
                        </a:solidFill>
                        <a:effectLst/>
                        <a:latin typeface="+mn-lt"/>
                        <a:ea typeface="+mn-ea"/>
                        <a:cs typeface="+mn-cs"/>
                      </a:endParaRPr>
                    </a:p>
                    <a:p>
                      <a:pPr algn="just">
                        <a:spcAft>
                          <a:spcPts val="0"/>
                        </a:spcAft>
                      </a:pPr>
                      <a:r>
                        <a:rPr lang="zh-CN" altLang="zh-CN" sz="1600" kern="1200" dirty="0" smtClean="0">
                          <a:solidFill>
                            <a:schemeClr val="dk1"/>
                          </a:solidFill>
                          <a:effectLst/>
                          <a:latin typeface="+mn-lt"/>
                          <a:ea typeface="+mn-ea"/>
                          <a:cs typeface="+mn-cs"/>
                        </a:rPr>
                        <a:t>消息组件</a:t>
                      </a:r>
                      <a:r>
                        <a:rPr lang="zh-CN" altLang="en-US" sz="1600" kern="1200" dirty="0" smtClean="0">
                          <a:solidFill>
                            <a:schemeClr val="dk1"/>
                          </a:solidFill>
                          <a:effectLst/>
                          <a:latin typeface="+mn-lt"/>
                          <a:ea typeface="+mn-ea"/>
                          <a:cs typeface="+mn-cs"/>
                        </a:rPr>
                        <a:t>、</a:t>
                      </a:r>
                      <a:endParaRPr lang="en-US" altLang="zh-CN" sz="1600" kern="1200" dirty="0" smtClean="0">
                        <a:solidFill>
                          <a:schemeClr val="dk1"/>
                        </a:solidFill>
                        <a:effectLst/>
                        <a:latin typeface="+mn-lt"/>
                        <a:ea typeface="+mn-ea"/>
                        <a:cs typeface="+mn-cs"/>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zh-CN" sz="1600" kern="1200" dirty="0" smtClean="0">
                          <a:solidFill>
                            <a:schemeClr val="dk1"/>
                          </a:solidFill>
                          <a:effectLst/>
                          <a:latin typeface="+mn-lt"/>
                          <a:ea typeface="+mn-ea"/>
                          <a:cs typeface="+mn-cs"/>
                        </a:rPr>
                        <a:t>配置组件</a:t>
                      </a:r>
                      <a:endParaRPr lang="en-US" altLang="zh-CN" sz="1600" kern="1200" dirty="0" smtClean="0">
                        <a:solidFill>
                          <a:schemeClr val="dk1"/>
                        </a:solidFill>
                        <a:effectLst/>
                        <a:latin typeface="+mn-lt"/>
                        <a:ea typeface="+mn-ea"/>
                        <a:cs typeface="+mn-cs"/>
                      </a:endParaRPr>
                    </a:p>
                    <a:p>
                      <a:pPr algn="just">
                        <a:spcAft>
                          <a:spcPts val="0"/>
                        </a:spcAft>
                      </a:pP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altLang="zh-CN" sz="1600" kern="100" dirty="0" smtClean="0">
                          <a:effectLst/>
                        </a:rPr>
                        <a:t>CPU</a:t>
                      </a:r>
                      <a:r>
                        <a:rPr lang="zh-CN" altLang="zh-CN" sz="1600" kern="100" dirty="0" smtClean="0">
                          <a:effectLst/>
                        </a:rPr>
                        <a:t>：</a:t>
                      </a:r>
                      <a:r>
                        <a:rPr lang="en-US" altLang="zh-CN" sz="1600" kern="100" dirty="0" smtClean="0">
                          <a:effectLst/>
                        </a:rPr>
                        <a:t>8</a:t>
                      </a:r>
                      <a:r>
                        <a:rPr lang="zh-CN" altLang="zh-CN" sz="1600" kern="100" dirty="0" smtClean="0">
                          <a:effectLst/>
                        </a:rPr>
                        <a:t>核</a:t>
                      </a:r>
                    </a:p>
                    <a:p>
                      <a:pPr algn="just">
                        <a:spcAft>
                          <a:spcPts val="0"/>
                        </a:spcAft>
                      </a:pPr>
                      <a:r>
                        <a:rPr lang="zh-CN" altLang="zh-CN" sz="1600" kern="100" dirty="0" smtClean="0">
                          <a:effectLst/>
                        </a:rPr>
                        <a:t>内存：</a:t>
                      </a:r>
                      <a:r>
                        <a:rPr lang="en-US" altLang="zh-CN" sz="1600" kern="100" dirty="0" smtClean="0">
                          <a:effectLst/>
                        </a:rPr>
                        <a:t>32G</a:t>
                      </a:r>
                      <a:endParaRPr lang="zh-CN" altLang="zh-CN" sz="1600" kern="100" dirty="0" smtClean="0">
                        <a:effectLst/>
                      </a:endParaRPr>
                    </a:p>
                    <a:p>
                      <a:pPr algn="just">
                        <a:spcAft>
                          <a:spcPts val="0"/>
                        </a:spcAft>
                      </a:pPr>
                      <a:r>
                        <a:rPr lang="zh-CN" altLang="zh-CN" sz="1600" kern="100" dirty="0" smtClean="0">
                          <a:effectLst/>
                        </a:rPr>
                        <a:t>硬盘：</a:t>
                      </a:r>
                      <a:r>
                        <a:rPr lang="en-US" altLang="zh-CN" sz="1600" kern="100" dirty="0" smtClean="0">
                          <a:effectLst/>
                        </a:rPr>
                        <a:t>200G</a:t>
                      </a:r>
                      <a:endParaRPr lang="zh-CN" altLang="zh-CN" sz="1600" kern="100" dirty="0" smtClean="0">
                        <a:effectLst/>
                        <a:latin typeface="Calibri"/>
                        <a:ea typeface="宋体"/>
                        <a:cs typeface="Times New Roman"/>
                      </a:endParaRPr>
                    </a:p>
                    <a:p>
                      <a:pPr algn="just">
                        <a:spcAft>
                          <a:spcPts val="0"/>
                        </a:spcAft>
                      </a:pP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altLang="zh-CN" sz="1800" kern="1200" dirty="0" err="1" smtClean="0">
                          <a:solidFill>
                            <a:schemeClr val="dk1"/>
                          </a:solidFill>
                          <a:latin typeface="+mn-lt"/>
                          <a:ea typeface="+mn-ea"/>
                          <a:cs typeface="+mn-cs"/>
                        </a:rPr>
                        <a:t>RedHat</a:t>
                      </a:r>
                      <a:r>
                        <a:rPr lang="en-US" altLang="zh-CN" sz="1800" kern="1200" dirty="0" smtClean="0">
                          <a:solidFill>
                            <a:schemeClr val="dk1"/>
                          </a:solidFill>
                          <a:latin typeface="+mn-lt"/>
                          <a:ea typeface="+mn-ea"/>
                          <a:cs typeface="+mn-cs"/>
                        </a:rPr>
                        <a:t> Enterprise Linux5.8(64bit)</a:t>
                      </a:r>
                      <a:endParaRPr lang="zh-CN" sz="1600" kern="100" dirty="0">
                        <a:effectLst/>
                        <a:latin typeface="Calibri"/>
                        <a:ea typeface="宋体"/>
                        <a:cs typeface="Times New Roman"/>
                      </a:endParaRPr>
                    </a:p>
                  </a:txBody>
                  <a:tcPr marL="68580" marR="68580" marT="0" marB="0"/>
                </a:tc>
              </a:tr>
              <a:tr h="882203">
                <a:tc>
                  <a:txBody>
                    <a:bodyPr/>
                    <a:lstStyle/>
                    <a:p>
                      <a:pPr algn="just">
                        <a:spcAft>
                          <a:spcPts val="0"/>
                        </a:spcAft>
                      </a:pPr>
                      <a:r>
                        <a:rPr lang="zh-CN" altLang="en-US" sz="1800" kern="100" dirty="0" smtClean="0">
                          <a:effectLst/>
                          <a:latin typeface="Calibri"/>
                          <a:ea typeface="宋体"/>
                          <a:cs typeface="Times New Roman"/>
                        </a:rPr>
                        <a:t>数据库服务器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数据库</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882203">
                <a:tc>
                  <a:txBody>
                    <a:bodyPr/>
                    <a:lstStyle/>
                    <a:p>
                      <a:pPr algn="just">
                        <a:spcAft>
                          <a:spcPts val="0"/>
                        </a:spcAft>
                      </a:pPr>
                      <a:r>
                        <a:rPr lang="zh-CN" altLang="en-US" sz="1800" kern="100" dirty="0" smtClean="0">
                          <a:effectLst/>
                          <a:latin typeface="Calibri"/>
                          <a:ea typeface="宋体"/>
                          <a:cs typeface="Times New Roman"/>
                        </a:rPr>
                        <a:t>文件服务器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zh-CN" sz="1800" kern="1200" dirty="0" smtClean="0">
                          <a:solidFill>
                            <a:schemeClr val="dk1"/>
                          </a:solidFill>
                          <a:effectLst/>
                          <a:latin typeface="+mn-lt"/>
                          <a:ea typeface="+mn-ea"/>
                          <a:cs typeface="+mn-cs"/>
                        </a:rPr>
                        <a:t>文件服务</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71815349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620688"/>
            <a:ext cx="8280929" cy="5904656"/>
          </a:xfrm>
        </p:spPr>
        <p:txBody>
          <a:bodyPr/>
          <a:lstStyle/>
          <a:p>
            <a:r>
              <a:rPr lang="zh-CN" altLang="en-US" dirty="0" smtClean="0"/>
              <a:t>大平台高并发（</a:t>
            </a:r>
            <a:r>
              <a:rPr lang="en-US" altLang="zh-CN" dirty="0" smtClean="0"/>
              <a:t>100</a:t>
            </a:r>
            <a:r>
              <a:rPr lang="zh-CN" altLang="en-US" dirty="0" smtClean="0"/>
              <a:t>并发，</a:t>
            </a:r>
            <a:r>
              <a:rPr lang="en-US" altLang="zh-CN" dirty="0" smtClean="0"/>
              <a:t>1000</a:t>
            </a:r>
            <a:r>
              <a:rPr lang="zh-CN" altLang="en-US" dirty="0" smtClean="0"/>
              <a:t>在线）部署</a:t>
            </a:r>
            <a:r>
              <a:rPr lang="zh-CN" altLang="en-US" dirty="0"/>
              <a:t>架构</a:t>
            </a:r>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6</a:t>
            </a:fld>
            <a:endParaRPr lang="zh-CN" altLang="en-US"/>
          </a:p>
        </p:txBody>
      </p:sp>
      <p:sp>
        <p:nvSpPr>
          <p:cNvPr id="7"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大平台</a:t>
            </a:r>
            <a:r>
              <a:rPr lang="en-US" altLang="zh-CN" sz="3200" dirty="0" smtClean="0"/>
              <a:t>13.1</a:t>
            </a:r>
            <a:r>
              <a:rPr lang="zh-CN" altLang="en-US" sz="3200" dirty="0" smtClean="0"/>
              <a:t>高并发部署架构</a:t>
            </a:r>
            <a:endParaRPr lang="zh-CN" altLang="en-US" sz="3200" kern="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811662950"/>
              </p:ext>
            </p:extLst>
          </p:nvPr>
        </p:nvGraphicFramePr>
        <p:xfrm>
          <a:off x="900113" y="1124743"/>
          <a:ext cx="6624637" cy="5317331"/>
        </p:xfrm>
        <a:graphic>
          <a:graphicData uri="http://schemas.openxmlformats.org/presentationml/2006/ole">
            <mc:AlternateContent xmlns:mc="http://schemas.openxmlformats.org/markup-compatibility/2006">
              <mc:Choice xmlns:v="urn:schemas-microsoft-com:vml" Requires="v">
                <p:oleObj spid="_x0000_s145417" name="Visio" r:id="rId4" imgW="11361143" imgH="9247176" progId="Visio.Drawing.11">
                  <p:embed/>
                </p:oleObj>
              </mc:Choice>
              <mc:Fallback>
                <p:oleObj name="Visio" r:id="rId4" imgW="11361143" imgH="9247176"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0113" y="1124743"/>
                        <a:ext cx="6624637" cy="53173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87453319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20688"/>
            <a:ext cx="7776865" cy="4785395"/>
          </a:xfrm>
        </p:spPr>
        <p:txBody>
          <a:bodyPr/>
          <a:lstStyle/>
          <a:p>
            <a:r>
              <a:rPr lang="en-US" altLang="zh-CN" dirty="0" smtClean="0"/>
              <a:t>1000</a:t>
            </a:r>
            <a:r>
              <a:rPr lang="zh-CN" altLang="en-US" dirty="0" smtClean="0"/>
              <a:t>在线</a:t>
            </a:r>
            <a:r>
              <a:rPr lang="zh-CN" altLang="en-US" dirty="0"/>
              <a:t>用户</a:t>
            </a:r>
            <a:r>
              <a:rPr lang="zh-CN" altLang="en-US" dirty="0" smtClean="0"/>
              <a:t>（</a:t>
            </a:r>
            <a:r>
              <a:rPr lang="en-US" altLang="zh-CN" dirty="0" smtClean="0"/>
              <a:t>100</a:t>
            </a:r>
            <a:r>
              <a:rPr lang="zh-CN" altLang="en-US" dirty="0" smtClean="0"/>
              <a:t>并发）</a:t>
            </a:r>
            <a:r>
              <a:rPr lang="zh-CN" altLang="en-US" dirty="0"/>
              <a:t>情况</a:t>
            </a:r>
            <a:r>
              <a:rPr lang="zh-CN" altLang="en-US" dirty="0" smtClean="0"/>
              <a:t>下的系统配置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大平台</a:t>
            </a:r>
            <a:r>
              <a:rPr lang="en-US" altLang="zh-CN" sz="3200" dirty="0" smtClean="0"/>
              <a:t>13.1</a:t>
            </a:r>
            <a:r>
              <a:rPr lang="zh-CN" altLang="en-US" sz="3200" kern="0" dirty="0" smtClean="0"/>
              <a:t>高并发系统配置</a:t>
            </a:r>
            <a:endParaRPr lang="zh-CN" altLang="en-US" sz="3200" kern="0" dirty="0"/>
          </a:p>
        </p:txBody>
      </p:sp>
      <p:graphicFrame>
        <p:nvGraphicFramePr>
          <p:cNvPr id="2" name="表格 1"/>
          <p:cNvGraphicFramePr>
            <a:graphicFrameLocks noGrp="1"/>
          </p:cNvGraphicFramePr>
          <p:nvPr>
            <p:extLst>
              <p:ext uri="{D42A27DB-BD31-4B8C-83A1-F6EECF244321}">
                <p14:modId xmlns:p14="http://schemas.microsoft.com/office/powerpoint/2010/main" val="2974283316"/>
              </p:ext>
            </p:extLst>
          </p:nvPr>
        </p:nvGraphicFramePr>
        <p:xfrm>
          <a:off x="755576" y="1237278"/>
          <a:ext cx="7488832" cy="5216423"/>
        </p:xfrm>
        <a:graphic>
          <a:graphicData uri="http://schemas.openxmlformats.org/drawingml/2006/table">
            <a:tbl>
              <a:tblPr firstRow="1" firstCol="1" bandRow="1">
                <a:tableStyleId>{5C22544A-7EE6-4342-B048-85BDC9FD1C3A}</a:tableStyleId>
              </a:tblPr>
              <a:tblGrid>
                <a:gridCol w="2088232"/>
                <a:gridCol w="1655635"/>
                <a:gridCol w="1871933"/>
                <a:gridCol w="1873032"/>
              </a:tblGrid>
              <a:tr h="190407">
                <a:tc>
                  <a:txBody>
                    <a:bodyPr/>
                    <a:lstStyle/>
                    <a:p>
                      <a:pPr algn="ctr">
                        <a:spcAft>
                          <a:spcPts val="0"/>
                        </a:spcAft>
                      </a:pP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559311">
                <a:tc>
                  <a:txBody>
                    <a:bodyPr/>
                    <a:lstStyle/>
                    <a:p>
                      <a:pPr algn="just">
                        <a:spcAft>
                          <a:spcPts val="0"/>
                        </a:spcAft>
                      </a:pPr>
                      <a:endParaRPr lang="en-US" altLang="zh-CN" sz="1800" kern="100" dirty="0" smtClean="0">
                        <a:effectLst/>
                        <a:latin typeface="Calibri"/>
                        <a:ea typeface="宋体"/>
                        <a:cs typeface="Times New Roman"/>
                      </a:endParaRPr>
                    </a:p>
                    <a:p>
                      <a:pPr algn="just">
                        <a:spcAft>
                          <a:spcPts val="0"/>
                        </a:spcAft>
                      </a:pPr>
                      <a:r>
                        <a:rPr lang="en-US" altLang="zh-CN" sz="1800" kern="100" dirty="0" smtClean="0">
                          <a:effectLst/>
                          <a:latin typeface="Calibri"/>
                          <a:ea typeface="宋体"/>
                          <a:cs typeface="Times New Roman"/>
                        </a:rPr>
                        <a:t>WEB</a:t>
                      </a: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endParaRPr lang="en-US" altLang="zh-CN" sz="1600" kern="100" dirty="0" smtClean="0">
                        <a:effectLst/>
                        <a:latin typeface="Calibri"/>
                        <a:ea typeface="宋体"/>
                        <a:cs typeface="Times New Roman"/>
                      </a:endParaRPr>
                    </a:p>
                    <a:p>
                      <a:pPr algn="just">
                        <a:spcAft>
                          <a:spcPts val="0"/>
                        </a:spcAft>
                      </a:pPr>
                      <a:r>
                        <a:rPr lang="en-US" altLang="zh-CN" sz="1600" kern="1200" dirty="0" smtClean="0">
                          <a:solidFill>
                            <a:schemeClr val="dk1"/>
                          </a:solidFill>
                          <a:effectLst/>
                          <a:latin typeface="+mn-lt"/>
                          <a:ea typeface="+mn-ea"/>
                          <a:cs typeface="+mn-cs"/>
                        </a:rPr>
                        <a:t>WEB</a:t>
                      </a:r>
                      <a:r>
                        <a:rPr lang="zh-CN" altLang="en-US" sz="1600" kern="1200" dirty="0" smtClean="0">
                          <a:solidFill>
                            <a:schemeClr val="dk1"/>
                          </a:solidFill>
                          <a:effectLst/>
                          <a:latin typeface="+mn-lt"/>
                          <a:ea typeface="+mn-ea"/>
                          <a:cs typeface="+mn-cs"/>
                        </a:rPr>
                        <a:t>服务器</a:t>
                      </a:r>
                      <a:endParaRPr lang="en-US" altLang="zh-CN" sz="1600" kern="1200" dirty="0" smtClean="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735863">
                <a:tc>
                  <a:txBody>
                    <a:bodyPr/>
                    <a:lstStyle/>
                    <a:p>
                      <a:pPr algn="just">
                        <a:spcAft>
                          <a:spcPts val="0"/>
                        </a:spcAft>
                      </a:pPr>
                      <a:r>
                        <a:rPr lang="zh-CN" altLang="zh-CN" sz="1800" dirty="0" smtClean="0">
                          <a:effectLst/>
                          <a:latin typeface="Calibri"/>
                          <a:ea typeface="宋体"/>
                          <a:cs typeface="Times New Roman"/>
                        </a:rPr>
                        <a:t>应用</a:t>
                      </a:r>
                      <a:r>
                        <a:rPr lang="zh-CN" altLang="en-US" sz="18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应用服务器、</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配置组件</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19236">
                <a:tc>
                  <a:txBody>
                    <a:bodyPr/>
                    <a:lstStyle/>
                    <a:p>
                      <a:pPr algn="just">
                        <a:spcAft>
                          <a:spcPts val="0"/>
                        </a:spcAft>
                      </a:pPr>
                      <a:r>
                        <a:rPr lang="zh-CN" altLang="en-US" sz="1800" kern="100" dirty="0" smtClean="0">
                          <a:effectLst/>
                          <a:latin typeface="Calibri"/>
                          <a:ea typeface="宋体"/>
                          <a:cs typeface="Times New Roman"/>
                        </a:rPr>
                        <a:t>数据库服务器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数据库</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19236">
                <a:tc>
                  <a:txBody>
                    <a:bodyPr/>
                    <a:lstStyle/>
                    <a:p>
                      <a:pPr algn="just">
                        <a:spcAft>
                          <a:spcPts val="0"/>
                        </a:spcAft>
                      </a:pPr>
                      <a:r>
                        <a:rPr lang="zh-CN" altLang="en-US" sz="1800" kern="100" dirty="0" smtClean="0">
                          <a:effectLst/>
                          <a:latin typeface="Calibri"/>
                          <a:ea typeface="宋体"/>
                          <a:cs typeface="Times New Roman"/>
                        </a:rPr>
                        <a:t>文件服务器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文件服务</a:t>
                      </a:r>
                      <a:endParaRPr lang="en-US" altLang="zh-CN" sz="1800" kern="1200" dirty="0" smtClean="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71222">
                <a:tc>
                  <a:txBody>
                    <a:bodyPr/>
                    <a:lstStyle/>
                    <a:p>
                      <a:pPr algn="just">
                        <a:spcAft>
                          <a:spcPts val="0"/>
                        </a:spcAft>
                      </a:pPr>
                      <a:r>
                        <a:rPr lang="zh-CN" altLang="en-US" sz="1800" kern="100" dirty="0" smtClean="0">
                          <a:effectLst/>
                          <a:latin typeface="Calibri"/>
                          <a:ea typeface="宋体"/>
                          <a:cs typeface="Times New Roman"/>
                        </a:rPr>
                        <a:t>搜索引擎服务器</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zh-CN" sz="1800" kern="1200" dirty="0" smtClean="0">
                          <a:solidFill>
                            <a:schemeClr val="dk1"/>
                          </a:solidFill>
                          <a:effectLst/>
                          <a:latin typeface="+mn-lt"/>
                          <a:ea typeface="+mn-ea"/>
                          <a:cs typeface="+mn-cs"/>
                        </a:rPr>
                        <a:t>搜索引擎</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19236">
                <a:tc>
                  <a:txBody>
                    <a:bodyPr/>
                    <a:lstStyle/>
                    <a:p>
                      <a:pPr algn="just">
                        <a:spcAft>
                          <a:spcPts val="0"/>
                        </a:spcAft>
                      </a:pPr>
                      <a:r>
                        <a:rPr lang="zh-CN" altLang="en-US" sz="1800" b="1" kern="100" dirty="0" smtClean="0">
                          <a:effectLst/>
                          <a:latin typeface="Calibri"/>
                          <a:ea typeface="宋体"/>
                          <a:cs typeface="Times New Roman"/>
                        </a:rPr>
                        <a:t>缓存、消息服务器</a:t>
                      </a:r>
                      <a:endParaRPr lang="zh-CN" sz="1800" b="1"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缓存服务、</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消息服务</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380815">
                <a:tc>
                  <a:txBody>
                    <a:bodyPr/>
                    <a:lstStyle/>
                    <a:p>
                      <a:pPr algn="just">
                        <a:spcAft>
                          <a:spcPts val="0"/>
                        </a:spcAft>
                      </a:pPr>
                      <a:r>
                        <a:rPr lang="zh-CN" altLang="en-US" sz="1800" kern="100" dirty="0" smtClean="0">
                          <a:effectLst/>
                          <a:latin typeface="Calibri"/>
                          <a:ea typeface="宋体"/>
                          <a:cs typeface="Times New Roman"/>
                        </a:rPr>
                        <a:t>存储设备</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文件存储、</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数据存储</a:t>
                      </a:r>
                      <a:endParaRPr lang="zh-CN" sz="1800" kern="1200" dirty="0">
                        <a:solidFill>
                          <a:schemeClr val="dk1"/>
                        </a:solidFill>
                        <a:effectLst/>
                        <a:latin typeface="+mn-lt"/>
                        <a:ea typeface="+mn-ea"/>
                        <a:cs typeface="+mn-cs"/>
                      </a:endParaRPr>
                    </a:p>
                  </a:txBody>
                  <a:tcPr marL="68580" marR="68580" marT="0" marB="0"/>
                </a:tc>
                <a:tc>
                  <a:txBody>
                    <a:bodyPr/>
                    <a:lstStyle/>
                    <a:p>
                      <a:pPr marL="0" marR="0" indent="0" algn="just" defTabSz="913410" rtl="0" eaLnBrk="1" fontAlgn="auto" latinLnBrk="0" hangingPunct="1">
                        <a:lnSpc>
                          <a:spcPct val="100000"/>
                        </a:lnSpc>
                        <a:spcBef>
                          <a:spcPts val="0"/>
                        </a:spcBef>
                        <a:spcAft>
                          <a:spcPts val="0"/>
                        </a:spcAft>
                        <a:buClrTx/>
                        <a:buSzTx/>
                        <a:buFontTx/>
                        <a:buNone/>
                        <a:tabLst/>
                        <a:defRPr/>
                      </a:pPr>
                      <a:r>
                        <a:rPr lang="zh-CN" altLang="zh-CN" sz="1600" kern="100" dirty="0" smtClean="0">
                          <a:effectLst/>
                        </a:rPr>
                        <a:t>硬盘：</a:t>
                      </a:r>
                      <a:r>
                        <a:rPr lang="en-US" altLang="zh-CN" sz="1600" kern="100" dirty="0" smtClean="0">
                          <a:effectLst/>
                        </a:rPr>
                        <a:t>6T</a:t>
                      </a:r>
                      <a:endParaRPr lang="zh-CN" altLang="zh-CN" sz="1600" kern="100" dirty="0" smtClean="0">
                        <a:effectLst/>
                        <a:latin typeface="Calibri"/>
                        <a:ea typeface="宋体"/>
                        <a:cs typeface="Times New Roman"/>
                      </a:endParaRPr>
                    </a:p>
                    <a:p>
                      <a:pPr algn="just">
                        <a:spcAft>
                          <a:spcPts val="0"/>
                        </a:spcAft>
                      </a:pP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endParaRPr lang="zh-CN" sz="1600" kern="1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26867591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51520" y="620688"/>
            <a:ext cx="8280929" cy="5505483"/>
          </a:xfrm>
        </p:spPr>
        <p:txBody>
          <a:bodyPr/>
          <a:lstStyle/>
          <a:p>
            <a:r>
              <a:rPr lang="zh-CN" altLang="en-US" dirty="0" smtClean="0"/>
              <a:t>大平台集群部署架构</a:t>
            </a:r>
            <a:endParaRPr lang="zh-CN" altLang="en-US" dirty="0"/>
          </a:p>
        </p:txBody>
      </p:sp>
      <p:sp>
        <p:nvSpPr>
          <p:cNvPr id="4" name="灯片编号占位符 3"/>
          <p:cNvSpPr>
            <a:spLocks noGrp="1"/>
          </p:cNvSpPr>
          <p:nvPr>
            <p:ph type="sldNum" sz="quarter" idx="10"/>
          </p:nvPr>
        </p:nvSpPr>
        <p:spPr/>
        <p:txBody>
          <a:bodyPr/>
          <a:lstStyle/>
          <a:p>
            <a:fld id="{92F1F9C7-C6CB-43F1-9A23-3FB59D56F689}" type="slidenum">
              <a:rPr lang="zh-CN" altLang="en-US" smtClean="0"/>
              <a:pPr/>
              <a:t>8</a:t>
            </a:fld>
            <a:endParaRPr lang="zh-CN" altLang="en-US"/>
          </a:p>
        </p:txBody>
      </p:sp>
      <p:sp>
        <p:nvSpPr>
          <p:cNvPr id="7"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大平台</a:t>
            </a:r>
            <a:r>
              <a:rPr lang="en-US" altLang="zh-CN" sz="3200" dirty="0" smtClean="0"/>
              <a:t>13.1</a:t>
            </a:r>
            <a:r>
              <a:rPr lang="zh-CN" altLang="en-US" sz="3200" dirty="0" smtClean="0"/>
              <a:t>集群部署架构</a:t>
            </a:r>
            <a:endParaRPr lang="zh-CN" altLang="en-US" sz="3200" kern="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Rectangle 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51555" name="Object 3"/>
          <p:cNvGraphicFramePr>
            <a:graphicFrameLocks noChangeAspect="1"/>
          </p:cNvGraphicFramePr>
          <p:nvPr/>
        </p:nvGraphicFramePr>
        <p:xfrm>
          <a:off x="609600" y="1117600"/>
          <a:ext cx="6616700" cy="5308600"/>
        </p:xfrm>
        <a:graphic>
          <a:graphicData uri="http://schemas.openxmlformats.org/presentationml/2006/ole">
            <mc:AlternateContent xmlns:mc="http://schemas.openxmlformats.org/markup-compatibility/2006">
              <mc:Choice xmlns:v="urn:schemas-microsoft-com:vml" Requires="v">
                <p:oleObj spid="_x0000_s146441" name="Visio" r:id="rId4" imgW="11361143" imgH="9247176" progId="Visio.Drawing.11">
                  <p:embed/>
                </p:oleObj>
              </mc:Choice>
              <mc:Fallback>
                <p:oleObj name="Visio" r:id="rId4" imgW="11361143" imgH="9247176"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 y="1117600"/>
                        <a:ext cx="6616700" cy="5308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71243968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39552" y="620688"/>
            <a:ext cx="7776865" cy="4785395"/>
          </a:xfrm>
        </p:spPr>
        <p:txBody>
          <a:bodyPr/>
          <a:lstStyle/>
          <a:p>
            <a:r>
              <a:rPr lang="zh-CN" altLang="en-US" dirty="0" smtClean="0"/>
              <a:t>大平台集群</a:t>
            </a:r>
            <a:r>
              <a:rPr lang="zh-CN" altLang="en-US" dirty="0"/>
              <a:t>情况</a:t>
            </a:r>
            <a:r>
              <a:rPr lang="zh-CN" altLang="en-US" dirty="0" smtClean="0"/>
              <a:t>下的推荐系统配置</a:t>
            </a:r>
            <a:endParaRPr lang="en-US" altLang="zh-CN" dirty="0" smtClean="0"/>
          </a:p>
          <a:p>
            <a:pPr marL="0" indent="0">
              <a:buNone/>
            </a:pPr>
            <a:endParaRPr lang="zh-CN" altLang="en-US" dirty="0"/>
          </a:p>
        </p:txBody>
      </p:sp>
      <p:sp>
        <p:nvSpPr>
          <p:cNvPr id="5" name="标题 1"/>
          <p:cNvSpPr txBox="1">
            <a:spLocks/>
          </p:cNvSpPr>
          <p:nvPr/>
        </p:nvSpPr>
        <p:spPr bwMode="auto">
          <a:xfrm>
            <a:off x="0" y="-27384"/>
            <a:ext cx="7452320" cy="648072"/>
          </a:xfrm>
          <a:prstGeom prst="rect">
            <a:avLst/>
          </a:prstGeom>
          <a:ln w="9525" cap="flat" cmpd="sng" algn="ctr">
            <a:solidFill>
              <a:schemeClr val="accent1">
                <a:shade val="95000"/>
                <a:satMod val="105000"/>
              </a:schemeClr>
            </a:solidFill>
            <a:prstDash val="solid"/>
            <a:miter lim="800000"/>
            <a:headEnd/>
            <a:tailEnd/>
          </a:ln>
        </p:spPr>
        <p:style>
          <a:lnRef idx="1">
            <a:schemeClr val="accent1"/>
          </a:lnRef>
          <a:fillRef idx="3">
            <a:schemeClr val="accent1"/>
          </a:fillRef>
          <a:effectRef idx="2">
            <a:schemeClr val="accent1"/>
          </a:effectRef>
          <a:fontRef idx="minor">
            <a:schemeClr val="lt1"/>
          </a:fontRef>
        </p:style>
        <p:txBody>
          <a:bodyPr vert="horz" wrap="square" lIns="91341" tIns="45675" rIns="91341" bIns="45675" numCol="1" anchor="ctr" anchorCtr="0" compatLnSpc="1">
            <a:prstTxWarp prst="textNoShape">
              <a:avLst/>
            </a:prstTxWarp>
          </a:bodyPr>
          <a:lstStyle>
            <a:lvl1pPr algn="l" rtl="0" eaLnBrk="1" fontAlgn="base" hangingPunct="1">
              <a:spcBef>
                <a:spcPct val="0"/>
              </a:spcBef>
              <a:spcAft>
                <a:spcPct val="0"/>
              </a:spcAft>
              <a:defRPr sz="2400">
                <a:solidFill>
                  <a:schemeClr val="lt1"/>
                </a:solidFill>
                <a:latin typeface="汉仪大黑简" pitchFamily="49" charset="-122"/>
                <a:ea typeface="汉仪大黑简" pitchFamily="49" charset="-122"/>
                <a:cs typeface="+mn-cs"/>
              </a:defRPr>
            </a:lvl1pPr>
            <a:lvl2pPr algn="l" rtl="0" eaLnBrk="1" fontAlgn="base" hangingPunct="1">
              <a:spcBef>
                <a:spcPct val="0"/>
              </a:spcBef>
              <a:spcAft>
                <a:spcPct val="0"/>
              </a:spcAft>
              <a:defRPr sz="2500">
                <a:solidFill>
                  <a:schemeClr val="lt1"/>
                </a:solidFill>
                <a:latin typeface="+mn-lt"/>
                <a:ea typeface="+mn-ea"/>
                <a:cs typeface="+mn-cs"/>
              </a:defRPr>
            </a:lvl2pPr>
            <a:lvl3pPr algn="l" rtl="0" eaLnBrk="1" fontAlgn="base" hangingPunct="1">
              <a:spcBef>
                <a:spcPct val="0"/>
              </a:spcBef>
              <a:spcAft>
                <a:spcPct val="0"/>
              </a:spcAft>
              <a:defRPr sz="2500">
                <a:solidFill>
                  <a:schemeClr val="lt1"/>
                </a:solidFill>
                <a:latin typeface="+mn-lt"/>
                <a:ea typeface="+mn-ea"/>
                <a:cs typeface="+mn-cs"/>
              </a:defRPr>
            </a:lvl3pPr>
            <a:lvl4pPr algn="l" rtl="0" eaLnBrk="1" fontAlgn="base" hangingPunct="1">
              <a:spcBef>
                <a:spcPct val="0"/>
              </a:spcBef>
              <a:spcAft>
                <a:spcPct val="0"/>
              </a:spcAft>
              <a:defRPr sz="2500">
                <a:solidFill>
                  <a:schemeClr val="lt1"/>
                </a:solidFill>
                <a:latin typeface="+mn-lt"/>
                <a:ea typeface="+mn-ea"/>
                <a:cs typeface="+mn-cs"/>
              </a:defRPr>
            </a:lvl4pPr>
            <a:lvl5pPr algn="l" rtl="0" eaLnBrk="1" fontAlgn="base" hangingPunct="1">
              <a:spcBef>
                <a:spcPct val="0"/>
              </a:spcBef>
              <a:spcAft>
                <a:spcPct val="0"/>
              </a:spcAft>
              <a:defRPr sz="2500">
                <a:solidFill>
                  <a:schemeClr val="lt1"/>
                </a:solidFill>
                <a:latin typeface="+mn-lt"/>
                <a:ea typeface="+mn-ea"/>
                <a:cs typeface="+mn-cs"/>
              </a:defRPr>
            </a:lvl5pPr>
            <a:lvl6pPr marL="456705" algn="l" rtl="0" eaLnBrk="1" fontAlgn="base" hangingPunct="1">
              <a:spcBef>
                <a:spcPct val="0"/>
              </a:spcBef>
              <a:spcAft>
                <a:spcPct val="0"/>
              </a:spcAft>
              <a:defRPr sz="2500">
                <a:solidFill>
                  <a:schemeClr val="lt1"/>
                </a:solidFill>
                <a:latin typeface="+mn-lt"/>
                <a:ea typeface="+mn-ea"/>
                <a:cs typeface="+mn-cs"/>
              </a:defRPr>
            </a:lvl6pPr>
            <a:lvl7pPr marL="913410" algn="l" rtl="0" eaLnBrk="1" fontAlgn="base" hangingPunct="1">
              <a:spcBef>
                <a:spcPct val="0"/>
              </a:spcBef>
              <a:spcAft>
                <a:spcPct val="0"/>
              </a:spcAft>
              <a:defRPr sz="2500">
                <a:solidFill>
                  <a:schemeClr val="lt1"/>
                </a:solidFill>
                <a:latin typeface="+mn-lt"/>
                <a:ea typeface="+mn-ea"/>
                <a:cs typeface="+mn-cs"/>
              </a:defRPr>
            </a:lvl7pPr>
            <a:lvl8pPr marL="1370116" algn="l" rtl="0" eaLnBrk="1" fontAlgn="base" hangingPunct="1">
              <a:spcBef>
                <a:spcPct val="0"/>
              </a:spcBef>
              <a:spcAft>
                <a:spcPct val="0"/>
              </a:spcAft>
              <a:defRPr sz="2500">
                <a:solidFill>
                  <a:schemeClr val="lt1"/>
                </a:solidFill>
                <a:latin typeface="+mn-lt"/>
                <a:ea typeface="+mn-ea"/>
                <a:cs typeface="+mn-cs"/>
              </a:defRPr>
            </a:lvl8pPr>
            <a:lvl9pPr marL="1826821" algn="l" rtl="0" eaLnBrk="1" fontAlgn="base" hangingPunct="1">
              <a:spcBef>
                <a:spcPct val="0"/>
              </a:spcBef>
              <a:spcAft>
                <a:spcPct val="0"/>
              </a:spcAft>
              <a:defRPr sz="2500">
                <a:solidFill>
                  <a:schemeClr val="lt1"/>
                </a:solidFill>
                <a:latin typeface="+mn-lt"/>
                <a:ea typeface="+mn-ea"/>
                <a:cs typeface="+mn-cs"/>
              </a:defRPr>
            </a:lvl9pPr>
          </a:lstStyle>
          <a:p>
            <a:r>
              <a:rPr lang="zh-CN" altLang="en-US" sz="3200" dirty="0" smtClean="0"/>
              <a:t>大平台</a:t>
            </a:r>
            <a:r>
              <a:rPr lang="en-US" altLang="zh-CN" sz="3200" dirty="0" smtClean="0"/>
              <a:t>13.1</a:t>
            </a:r>
            <a:r>
              <a:rPr lang="zh-CN" altLang="en-US" sz="3200" kern="0" dirty="0" smtClean="0"/>
              <a:t>集群配置</a:t>
            </a:r>
            <a:endParaRPr lang="zh-CN" altLang="en-US" sz="3200" kern="0" dirty="0"/>
          </a:p>
        </p:txBody>
      </p:sp>
      <p:graphicFrame>
        <p:nvGraphicFramePr>
          <p:cNvPr id="2" name="表格 1"/>
          <p:cNvGraphicFramePr>
            <a:graphicFrameLocks noGrp="1"/>
          </p:cNvGraphicFramePr>
          <p:nvPr>
            <p:extLst>
              <p:ext uri="{D42A27DB-BD31-4B8C-83A1-F6EECF244321}">
                <p14:modId xmlns:p14="http://schemas.microsoft.com/office/powerpoint/2010/main" val="650528189"/>
              </p:ext>
            </p:extLst>
          </p:nvPr>
        </p:nvGraphicFramePr>
        <p:xfrm>
          <a:off x="755576" y="1144096"/>
          <a:ext cx="7488832" cy="5669280"/>
        </p:xfrm>
        <a:graphic>
          <a:graphicData uri="http://schemas.openxmlformats.org/drawingml/2006/table">
            <a:tbl>
              <a:tblPr firstRow="1" firstCol="1" bandRow="1">
                <a:tableStyleId>{5C22544A-7EE6-4342-B048-85BDC9FD1C3A}</a:tableStyleId>
              </a:tblPr>
              <a:tblGrid>
                <a:gridCol w="2147216"/>
                <a:gridCol w="1596651"/>
                <a:gridCol w="1871933"/>
                <a:gridCol w="1873032"/>
              </a:tblGrid>
              <a:tr h="202087">
                <a:tc>
                  <a:txBody>
                    <a:bodyPr/>
                    <a:lstStyle/>
                    <a:p>
                      <a:pPr algn="ctr">
                        <a:spcAft>
                          <a:spcPts val="0"/>
                        </a:spcAft>
                      </a:pPr>
                      <a:r>
                        <a:rPr lang="zh-CN" altLang="en-US" sz="1800" kern="100" dirty="0" smtClean="0">
                          <a:effectLst/>
                          <a:latin typeface="Calibri"/>
                          <a:ea typeface="宋体"/>
                          <a:cs typeface="Times New Roman"/>
                        </a:rPr>
                        <a:t>服务器</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altLang="en-US" sz="1800" kern="100" dirty="0" smtClean="0">
                          <a:effectLst/>
                          <a:latin typeface="Calibri"/>
                          <a:ea typeface="宋体"/>
                          <a:cs typeface="Times New Roman"/>
                        </a:rPr>
                        <a:t>服务</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配置</a:t>
                      </a:r>
                      <a:endParaRPr lang="zh-CN" sz="1800" kern="100" dirty="0">
                        <a:effectLst/>
                        <a:latin typeface="Calibri"/>
                        <a:ea typeface="宋体"/>
                        <a:cs typeface="Times New Roman"/>
                      </a:endParaRPr>
                    </a:p>
                  </a:txBody>
                  <a:tcPr marL="68580" marR="68580" marT="0" marB="0"/>
                </a:tc>
                <a:tc>
                  <a:txBody>
                    <a:bodyPr/>
                    <a:lstStyle/>
                    <a:p>
                      <a:pPr algn="ctr">
                        <a:spcAft>
                          <a:spcPts val="0"/>
                        </a:spcAft>
                      </a:pPr>
                      <a:r>
                        <a:rPr lang="zh-CN" sz="1800" kern="100" dirty="0">
                          <a:effectLst/>
                        </a:rPr>
                        <a:t>操作系统</a:t>
                      </a:r>
                      <a:endParaRPr lang="zh-CN" sz="1800" kern="100" dirty="0">
                        <a:effectLst/>
                        <a:latin typeface="Calibri"/>
                        <a:ea typeface="宋体"/>
                        <a:cs typeface="Times New Roman"/>
                      </a:endParaRPr>
                    </a:p>
                  </a:txBody>
                  <a:tcPr marL="68580" marR="68580" marT="0" marB="0"/>
                </a:tc>
              </a:tr>
              <a:tr h="786448">
                <a:tc>
                  <a:txBody>
                    <a:bodyPr/>
                    <a:lstStyle/>
                    <a:p>
                      <a:pPr algn="just">
                        <a:spcAft>
                          <a:spcPts val="0"/>
                        </a:spcAft>
                      </a:pPr>
                      <a:endParaRPr lang="en-US" altLang="zh-CN" sz="1800" kern="100" dirty="0" smtClean="0">
                        <a:effectLst/>
                        <a:latin typeface="Calibri"/>
                        <a:ea typeface="宋体"/>
                        <a:cs typeface="Times New Roman"/>
                      </a:endParaRPr>
                    </a:p>
                    <a:p>
                      <a:pPr algn="just">
                        <a:spcAft>
                          <a:spcPts val="0"/>
                        </a:spcAft>
                      </a:pPr>
                      <a:r>
                        <a:rPr lang="en-US" altLang="zh-CN" sz="1800" kern="100" dirty="0" smtClean="0">
                          <a:effectLst/>
                          <a:latin typeface="Calibri"/>
                          <a:ea typeface="宋体"/>
                          <a:cs typeface="Times New Roman"/>
                        </a:rPr>
                        <a:t>WEB</a:t>
                      </a:r>
                      <a:r>
                        <a:rPr lang="zh-CN" altLang="en-US" sz="1800" kern="100" dirty="0" smtClean="0">
                          <a:effectLst/>
                          <a:latin typeface="Calibri"/>
                          <a:ea typeface="宋体"/>
                          <a:cs typeface="Times New Roman"/>
                        </a:rPr>
                        <a:t>服务器</a:t>
                      </a:r>
                      <a:endParaRPr lang="en-US" altLang="zh-CN" sz="18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txBody>
                  <a:tcPr marL="68580" marR="68580" marT="0" marB="0"/>
                </a:tc>
                <a:tc>
                  <a:txBody>
                    <a:bodyPr/>
                    <a:lstStyle/>
                    <a:p>
                      <a:pPr algn="just">
                        <a:spcAft>
                          <a:spcPts val="0"/>
                        </a:spcAft>
                      </a:pPr>
                      <a:endParaRPr lang="en-US" altLang="zh-CN" sz="1600" kern="100" dirty="0" smtClean="0">
                        <a:effectLst/>
                        <a:latin typeface="Calibri"/>
                        <a:ea typeface="宋体"/>
                        <a:cs typeface="Times New Roman"/>
                      </a:endParaRPr>
                    </a:p>
                    <a:p>
                      <a:pPr algn="just">
                        <a:spcAft>
                          <a:spcPts val="0"/>
                        </a:spcAft>
                      </a:pPr>
                      <a:r>
                        <a:rPr lang="en-US" altLang="zh-CN" sz="1600" kern="1200" dirty="0" smtClean="0">
                          <a:solidFill>
                            <a:schemeClr val="dk1"/>
                          </a:solidFill>
                          <a:effectLst/>
                          <a:latin typeface="+mn-lt"/>
                          <a:ea typeface="+mn-ea"/>
                          <a:cs typeface="+mn-cs"/>
                        </a:rPr>
                        <a:t>WEB</a:t>
                      </a:r>
                      <a:r>
                        <a:rPr lang="zh-CN" altLang="en-US" sz="1600" kern="1200" dirty="0" smtClean="0">
                          <a:solidFill>
                            <a:schemeClr val="dk1"/>
                          </a:solidFill>
                          <a:effectLst/>
                          <a:latin typeface="+mn-lt"/>
                          <a:ea typeface="+mn-ea"/>
                          <a:cs typeface="+mn-cs"/>
                        </a:rPr>
                        <a:t>服务器</a:t>
                      </a:r>
                      <a:endParaRPr lang="en-US" altLang="zh-CN" sz="1600" kern="1200" dirty="0" smtClean="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4</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538898">
                <a:tc>
                  <a:txBody>
                    <a:bodyPr/>
                    <a:lstStyle/>
                    <a:p>
                      <a:pPr algn="just">
                        <a:spcAft>
                          <a:spcPts val="0"/>
                        </a:spcAft>
                      </a:pPr>
                      <a:r>
                        <a:rPr lang="zh-CN" altLang="zh-CN" sz="1800" dirty="0" smtClean="0">
                          <a:effectLst/>
                          <a:latin typeface="Calibri"/>
                          <a:ea typeface="宋体"/>
                          <a:cs typeface="Times New Roman"/>
                        </a:rPr>
                        <a:t>应用</a:t>
                      </a:r>
                      <a:r>
                        <a:rPr lang="zh-CN" altLang="en-US" sz="1800" dirty="0" smtClean="0">
                          <a:effectLst/>
                          <a:latin typeface="Calibri"/>
                          <a:ea typeface="宋体"/>
                          <a:cs typeface="Times New Roman"/>
                        </a:rPr>
                        <a:t>服务器</a:t>
                      </a:r>
                      <a:endParaRPr lang="en-US" altLang="zh-CN" sz="1800" dirty="0" smtClean="0">
                        <a:effectLst/>
                        <a:latin typeface="Calibri"/>
                        <a:ea typeface="宋体"/>
                        <a:cs typeface="Times New Roman"/>
                      </a:endParaRPr>
                    </a:p>
                    <a:p>
                      <a:pPr algn="just">
                        <a:spcAft>
                          <a:spcPts val="0"/>
                        </a:spcAft>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应用服务器、</a:t>
                      </a:r>
                      <a:endParaRPr lang="en-US" altLang="zh-CN" sz="1800" kern="1200" dirty="0" smtClean="0">
                        <a:solidFill>
                          <a:schemeClr val="dk1"/>
                        </a:solidFill>
                        <a:effectLst/>
                        <a:latin typeface="+mn-lt"/>
                        <a:ea typeface="+mn-ea"/>
                        <a:cs typeface="+mn-cs"/>
                      </a:endParaRPr>
                    </a:p>
                    <a:p>
                      <a:pPr algn="just">
                        <a:spcAft>
                          <a:spcPts val="0"/>
                        </a:spcAft>
                      </a:pPr>
                      <a:r>
                        <a:rPr lang="zh-CN" altLang="zh-CN" sz="1800" kern="1200" dirty="0" smtClean="0">
                          <a:solidFill>
                            <a:schemeClr val="dk1"/>
                          </a:solidFill>
                          <a:effectLst/>
                          <a:latin typeface="+mn-lt"/>
                          <a:ea typeface="+mn-ea"/>
                          <a:cs typeface="+mn-cs"/>
                        </a:rPr>
                        <a:t>配置组件</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altLang="zh-CN" sz="1600" kern="100" dirty="0" smtClean="0">
                          <a:effectLst/>
                        </a:rPr>
                        <a:t>CPU</a:t>
                      </a:r>
                      <a:r>
                        <a:rPr lang="zh-CN" altLang="zh-CN" sz="1600" kern="100" dirty="0" smtClean="0">
                          <a:effectLst/>
                        </a:rPr>
                        <a:t>：</a:t>
                      </a:r>
                      <a:r>
                        <a:rPr lang="en-US" altLang="zh-CN" sz="1600" kern="100" dirty="0" smtClean="0">
                          <a:effectLst/>
                        </a:rPr>
                        <a:t>8</a:t>
                      </a:r>
                      <a:r>
                        <a:rPr lang="zh-CN" altLang="zh-CN" sz="1600" kern="100" dirty="0" smtClean="0">
                          <a:effectLst/>
                        </a:rPr>
                        <a:t>核</a:t>
                      </a:r>
                    </a:p>
                    <a:p>
                      <a:pPr algn="just">
                        <a:spcAft>
                          <a:spcPts val="0"/>
                        </a:spcAft>
                      </a:pPr>
                      <a:r>
                        <a:rPr lang="zh-CN" altLang="zh-CN" sz="1600" kern="100" dirty="0" smtClean="0">
                          <a:effectLst/>
                        </a:rPr>
                        <a:t>内存：</a:t>
                      </a:r>
                      <a:r>
                        <a:rPr lang="en-US" altLang="zh-CN" sz="1600" kern="100" dirty="0" smtClean="0">
                          <a:effectLst/>
                        </a:rPr>
                        <a:t>32G</a:t>
                      </a:r>
                      <a:endParaRPr lang="zh-CN" altLang="zh-CN" sz="1600" kern="100" dirty="0" smtClean="0">
                        <a:effectLst/>
                      </a:endParaRPr>
                    </a:p>
                    <a:p>
                      <a:pPr algn="just">
                        <a:spcAft>
                          <a:spcPts val="0"/>
                        </a:spcAft>
                      </a:pPr>
                      <a:r>
                        <a:rPr lang="zh-CN" altLang="zh-CN" sz="1600" kern="100" dirty="0" smtClean="0">
                          <a:effectLst/>
                        </a:rPr>
                        <a:t>硬盘：</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06261">
                <a:tc>
                  <a:txBody>
                    <a:bodyPr/>
                    <a:lstStyle/>
                    <a:p>
                      <a:pPr algn="just">
                        <a:spcAft>
                          <a:spcPts val="0"/>
                        </a:spcAft>
                      </a:pPr>
                      <a:r>
                        <a:rPr lang="zh-CN" altLang="en-US" sz="1800" kern="100" dirty="0" smtClean="0">
                          <a:effectLst/>
                          <a:latin typeface="Calibri"/>
                          <a:ea typeface="宋体"/>
                          <a:cs typeface="Times New Roman"/>
                        </a:rPr>
                        <a:t>数据库服务器</a:t>
                      </a:r>
                      <a:endParaRPr lang="en-US" altLang="zh-CN" sz="18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p>
                      <a:pPr algn="just">
                        <a:spcAft>
                          <a:spcPts val="0"/>
                        </a:spcAft>
                      </a:pP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数据库</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altLang="zh-CN" sz="1600" kern="100" dirty="0" smtClean="0">
                          <a:effectLst/>
                        </a:rPr>
                        <a:t>CPU</a:t>
                      </a:r>
                      <a:r>
                        <a:rPr lang="zh-CN" altLang="zh-CN" sz="1600" kern="100" dirty="0" smtClean="0">
                          <a:effectLst/>
                        </a:rPr>
                        <a:t>：</a:t>
                      </a:r>
                      <a:r>
                        <a:rPr lang="en-US" altLang="zh-CN" sz="1600" kern="100" dirty="0" smtClean="0">
                          <a:effectLst/>
                        </a:rPr>
                        <a:t>8</a:t>
                      </a:r>
                      <a:r>
                        <a:rPr lang="zh-CN" altLang="zh-CN" sz="1600" kern="100" dirty="0" smtClean="0">
                          <a:effectLst/>
                        </a:rPr>
                        <a:t>核</a:t>
                      </a:r>
                    </a:p>
                    <a:p>
                      <a:pPr algn="just">
                        <a:spcAft>
                          <a:spcPts val="0"/>
                        </a:spcAft>
                      </a:pPr>
                      <a:r>
                        <a:rPr lang="zh-CN" altLang="zh-CN" sz="1600" kern="100" dirty="0" smtClean="0">
                          <a:effectLst/>
                        </a:rPr>
                        <a:t>内存：</a:t>
                      </a:r>
                      <a:r>
                        <a:rPr lang="en-US" altLang="zh-CN" sz="1600" kern="100" dirty="0" smtClean="0">
                          <a:effectLst/>
                        </a:rPr>
                        <a:t>32G</a:t>
                      </a:r>
                      <a:endParaRPr lang="zh-CN" altLang="zh-CN" sz="1600" kern="100" dirty="0" smtClean="0">
                        <a:effectLst/>
                      </a:endParaRPr>
                    </a:p>
                    <a:p>
                      <a:pPr algn="just">
                        <a:spcAft>
                          <a:spcPts val="0"/>
                        </a:spcAft>
                      </a:pPr>
                      <a:r>
                        <a:rPr lang="zh-CN" altLang="zh-CN" sz="1600" kern="100" dirty="0" smtClean="0">
                          <a:effectLst/>
                        </a:rPr>
                        <a:t>硬盘：</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06261">
                <a:tc>
                  <a:txBody>
                    <a:bodyPr/>
                    <a:lstStyle/>
                    <a:p>
                      <a:pPr algn="just">
                        <a:spcAft>
                          <a:spcPts val="0"/>
                        </a:spcAft>
                      </a:pPr>
                      <a:r>
                        <a:rPr lang="zh-CN" altLang="en-US" sz="1800" kern="100" dirty="0" smtClean="0">
                          <a:effectLst/>
                          <a:latin typeface="Calibri"/>
                          <a:ea typeface="宋体"/>
                          <a:cs typeface="Times New Roman"/>
                        </a:rPr>
                        <a:t>文件服务器</a:t>
                      </a:r>
                      <a:endParaRPr lang="en-US" altLang="zh-CN" sz="18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p>
                      <a:pPr algn="just">
                        <a:spcAft>
                          <a:spcPts val="0"/>
                        </a:spcAft>
                      </a:pP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文件服务</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06261">
                <a:tc>
                  <a:txBody>
                    <a:bodyPr/>
                    <a:lstStyle/>
                    <a:p>
                      <a:pPr algn="just">
                        <a:spcAft>
                          <a:spcPts val="0"/>
                        </a:spcAft>
                      </a:pPr>
                      <a:r>
                        <a:rPr lang="zh-CN" altLang="en-US" sz="1800" kern="100" dirty="0" smtClean="0">
                          <a:effectLst/>
                          <a:latin typeface="Calibri"/>
                          <a:ea typeface="宋体"/>
                          <a:cs typeface="Times New Roman"/>
                        </a:rPr>
                        <a:t>搜索引擎服务器</a:t>
                      </a:r>
                      <a:endParaRPr lang="en-US" altLang="zh-CN" sz="1800"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p>
                      <a:pPr algn="just">
                        <a:spcAft>
                          <a:spcPts val="0"/>
                        </a:spcAft>
                      </a:pP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zh-CN" sz="1800" kern="1200" dirty="0" smtClean="0">
                          <a:solidFill>
                            <a:schemeClr val="dk1"/>
                          </a:solidFill>
                          <a:effectLst/>
                          <a:latin typeface="+mn-lt"/>
                          <a:ea typeface="+mn-ea"/>
                          <a:cs typeface="+mn-cs"/>
                        </a:rPr>
                        <a:t>搜索引擎</a:t>
                      </a:r>
                      <a:endParaRPr 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32</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606261">
                <a:tc>
                  <a:txBody>
                    <a:bodyPr/>
                    <a:lstStyle/>
                    <a:p>
                      <a:pPr algn="just">
                        <a:spcAft>
                          <a:spcPts val="0"/>
                        </a:spcAft>
                      </a:pPr>
                      <a:r>
                        <a:rPr lang="zh-CN" altLang="en-US" sz="1800" b="1" kern="100" dirty="0" smtClean="0">
                          <a:effectLst/>
                          <a:latin typeface="Calibri"/>
                          <a:ea typeface="宋体"/>
                          <a:cs typeface="Times New Roman"/>
                        </a:rPr>
                        <a:t>缓存、消息服务器</a:t>
                      </a:r>
                      <a:endParaRPr lang="en-US" altLang="zh-CN" sz="1800" b="1" kern="100" dirty="0" smtClean="0">
                        <a:effectLst/>
                        <a:latin typeface="Calibri"/>
                        <a:ea typeface="宋体"/>
                        <a:cs typeface="Times New Roman"/>
                      </a:endParaRPr>
                    </a:p>
                    <a:p>
                      <a:pPr marL="0" marR="0" indent="0" algn="just" defTabSz="913410" rtl="0" eaLnBrk="1" fontAlgn="auto" latinLnBrk="0" hangingPunct="1">
                        <a:lnSpc>
                          <a:spcPct val="100000"/>
                        </a:lnSpc>
                        <a:spcBef>
                          <a:spcPts val="0"/>
                        </a:spcBef>
                        <a:spcAft>
                          <a:spcPts val="0"/>
                        </a:spcAft>
                        <a:buClrTx/>
                        <a:buSzTx/>
                        <a:buFontTx/>
                        <a:buNone/>
                        <a:tabLst/>
                        <a:defRPr/>
                      </a:pPr>
                      <a:r>
                        <a:rPr lang="zh-CN" altLang="en-US" sz="1800" dirty="0" smtClean="0">
                          <a:effectLst/>
                          <a:latin typeface="Calibri"/>
                          <a:ea typeface="宋体"/>
                          <a:cs typeface="Times New Roman"/>
                        </a:rPr>
                        <a:t>（</a:t>
                      </a:r>
                      <a:r>
                        <a:rPr lang="en-US" altLang="zh-CN" sz="1800" dirty="0" smtClean="0">
                          <a:effectLst/>
                          <a:latin typeface="Calibri"/>
                          <a:ea typeface="宋体"/>
                          <a:cs typeface="Times New Roman"/>
                        </a:rPr>
                        <a:t>2</a:t>
                      </a:r>
                      <a:r>
                        <a:rPr lang="zh-CN" altLang="en-US" sz="1800" dirty="0" smtClean="0">
                          <a:effectLst/>
                          <a:latin typeface="Calibri"/>
                          <a:ea typeface="宋体"/>
                          <a:cs typeface="Times New Roman"/>
                        </a:rPr>
                        <a:t>节点）</a:t>
                      </a:r>
                      <a:endParaRPr lang="zh-CN" altLang="zh-CN" sz="1800" kern="100" dirty="0" smtClean="0">
                        <a:effectLst/>
                        <a:latin typeface="Calibri"/>
                        <a:ea typeface="宋体"/>
                        <a:cs typeface="Times New Roman"/>
                      </a:endParaRPr>
                    </a:p>
                    <a:p>
                      <a:pPr algn="just">
                        <a:spcAft>
                          <a:spcPts val="0"/>
                        </a:spcAft>
                      </a:pPr>
                      <a:endParaRPr lang="zh-CN" sz="1800" b="1"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缓存服务、</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消息服务</a:t>
                      </a:r>
                      <a:endParaRPr lang="zh-CN" sz="1800" kern="1200" dirty="0">
                        <a:solidFill>
                          <a:schemeClr val="dk1"/>
                        </a:solidFill>
                        <a:effectLst/>
                        <a:latin typeface="+mn-lt"/>
                        <a:ea typeface="+mn-ea"/>
                        <a:cs typeface="+mn-cs"/>
                      </a:endParaRPr>
                    </a:p>
                  </a:txBody>
                  <a:tcPr marL="68580" marR="68580" marT="0" marB="0"/>
                </a:tc>
                <a:tc>
                  <a:txBody>
                    <a:bodyPr/>
                    <a:lstStyle/>
                    <a:p>
                      <a:pPr algn="just">
                        <a:spcAft>
                          <a:spcPts val="0"/>
                        </a:spcAft>
                      </a:pPr>
                      <a:r>
                        <a:rPr lang="en-US" sz="1600" kern="100" dirty="0">
                          <a:effectLst/>
                        </a:rPr>
                        <a:t>CPU</a:t>
                      </a:r>
                      <a:r>
                        <a:rPr lang="zh-CN" sz="1600" kern="100" dirty="0" smtClean="0">
                          <a:effectLst/>
                        </a:rPr>
                        <a:t>：</a:t>
                      </a:r>
                      <a:r>
                        <a:rPr lang="en-US" altLang="zh-CN" sz="1600" kern="100" dirty="0" smtClean="0">
                          <a:effectLst/>
                        </a:rPr>
                        <a:t>8</a:t>
                      </a:r>
                      <a:r>
                        <a:rPr lang="zh-CN" sz="1600" kern="100" dirty="0" smtClean="0">
                          <a:effectLst/>
                        </a:rPr>
                        <a:t>核</a:t>
                      </a:r>
                      <a:endParaRPr lang="zh-CN" sz="1600" kern="100" dirty="0">
                        <a:effectLst/>
                      </a:endParaRPr>
                    </a:p>
                    <a:p>
                      <a:pPr algn="just">
                        <a:spcAft>
                          <a:spcPts val="0"/>
                        </a:spcAft>
                      </a:pPr>
                      <a:r>
                        <a:rPr lang="zh-CN" sz="1600" kern="100" dirty="0">
                          <a:effectLst/>
                        </a:rPr>
                        <a:t>内存</a:t>
                      </a:r>
                      <a:r>
                        <a:rPr lang="zh-CN" sz="1600" kern="100" dirty="0" smtClean="0">
                          <a:effectLst/>
                        </a:rPr>
                        <a:t>：</a:t>
                      </a:r>
                      <a:r>
                        <a:rPr lang="en-US" altLang="zh-CN" sz="1600" kern="100" dirty="0" smtClean="0">
                          <a:effectLst/>
                        </a:rPr>
                        <a:t>16</a:t>
                      </a:r>
                      <a:r>
                        <a:rPr lang="en-US" sz="1600" kern="100" dirty="0" smtClean="0">
                          <a:effectLst/>
                        </a:rPr>
                        <a:t>G</a:t>
                      </a:r>
                      <a:endParaRPr lang="zh-CN" sz="1600" kern="100" dirty="0">
                        <a:effectLst/>
                      </a:endParaRPr>
                    </a:p>
                    <a:p>
                      <a:pPr algn="just">
                        <a:spcAft>
                          <a:spcPts val="0"/>
                        </a:spcAft>
                      </a:pPr>
                      <a:r>
                        <a:rPr lang="zh-CN" sz="1600" kern="100" dirty="0">
                          <a:effectLst/>
                        </a:rPr>
                        <a:t>硬盘</a:t>
                      </a:r>
                      <a:r>
                        <a:rPr lang="zh-CN" sz="1600" kern="100" dirty="0" smtClean="0">
                          <a:effectLst/>
                        </a:rPr>
                        <a:t>：</a:t>
                      </a:r>
                      <a:r>
                        <a:rPr lang="en-US" altLang="zh-CN" sz="1600" kern="100" dirty="0" smtClean="0">
                          <a:effectLst/>
                        </a:rPr>
                        <a:t>500G</a:t>
                      </a: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r>
                        <a:rPr lang="en-US" sz="1600" kern="100" dirty="0" err="1">
                          <a:effectLst/>
                        </a:rPr>
                        <a:t>RedHat</a:t>
                      </a:r>
                      <a:r>
                        <a:rPr lang="en-US" sz="1600" kern="100" dirty="0">
                          <a:effectLst/>
                        </a:rPr>
                        <a:t> Enterprise Linux5.8 (64bit)</a:t>
                      </a:r>
                      <a:endParaRPr lang="zh-CN" sz="1600" kern="100" dirty="0">
                        <a:effectLst/>
                        <a:latin typeface="Calibri"/>
                        <a:ea typeface="宋体"/>
                        <a:cs typeface="Times New Roman"/>
                      </a:endParaRPr>
                    </a:p>
                  </a:txBody>
                  <a:tcPr marL="68580" marR="68580" marT="0" marB="0"/>
                </a:tc>
              </a:tr>
              <a:tr h="404174">
                <a:tc>
                  <a:txBody>
                    <a:bodyPr/>
                    <a:lstStyle/>
                    <a:p>
                      <a:pPr algn="just">
                        <a:spcAft>
                          <a:spcPts val="0"/>
                        </a:spcAft>
                      </a:pPr>
                      <a:r>
                        <a:rPr lang="zh-CN" altLang="en-US" sz="1800" kern="100" dirty="0" smtClean="0">
                          <a:effectLst/>
                          <a:latin typeface="Calibri"/>
                          <a:ea typeface="宋体"/>
                          <a:cs typeface="Times New Roman"/>
                        </a:rPr>
                        <a:t>存储设备</a:t>
                      </a:r>
                      <a:endParaRPr lang="zh-CN" sz="1800" kern="100" dirty="0">
                        <a:effectLst/>
                        <a:latin typeface="Calibri"/>
                        <a:ea typeface="宋体"/>
                        <a:cs typeface="Times New Roman"/>
                      </a:endParaRPr>
                    </a:p>
                  </a:txBody>
                  <a:tcPr marL="68580" marR="68580" marT="0" marB="0"/>
                </a:tc>
                <a:tc>
                  <a:txBody>
                    <a:bodyPr/>
                    <a:lstStyle/>
                    <a:p>
                      <a:pPr algn="just">
                        <a:spcAft>
                          <a:spcPts val="0"/>
                        </a:spcAft>
                      </a:pPr>
                      <a:r>
                        <a:rPr lang="zh-CN" altLang="en-US" sz="1800" kern="1200" dirty="0" smtClean="0">
                          <a:solidFill>
                            <a:schemeClr val="dk1"/>
                          </a:solidFill>
                          <a:effectLst/>
                          <a:latin typeface="+mn-lt"/>
                          <a:ea typeface="+mn-ea"/>
                          <a:cs typeface="+mn-cs"/>
                        </a:rPr>
                        <a:t>文件存储、</a:t>
                      </a:r>
                      <a:endParaRPr lang="en-US" altLang="zh-CN" sz="1800" kern="1200" dirty="0" smtClean="0">
                        <a:solidFill>
                          <a:schemeClr val="dk1"/>
                        </a:solidFill>
                        <a:effectLst/>
                        <a:latin typeface="+mn-lt"/>
                        <a:ea typeface="+mn-ea"/>
                        <a:cs typeface="+mn-cs"/>
                      </a:endParaRPr>
                    </a:p>
                    <a:p>
                      <a:pPr algn="just">
                        <a:spcAft>
                          <a:spcPts val="0"/>
                        </a:spcAft>
                      </a:pPr>
                      <a:r>
                        <a:rPr lang="zh-CN" altLang="en-US" sz="1800" kern="1200" dirty="0" smtClean="0">
                          <a:solidFill>
                            <a:schemeClr val="dk1"/>
                          </a:solidFill>
                          <a:effectLst/>
                          <a:latin typeface="+mn-lt"/>
                          <a:ea typeface="+mn-ea"/>
                          <a:cs typeface="+mn-cs"/>
                        </a:rPr>
                        <a:t>数据存储</a:t>
                      </a:r>
                      <a:endParaRPr lang="zh-CN" sz="1800" kern="1200" dirty="0">
                        <a:solidFill>
                          <a:schemeClr val="dk1"/>
                        </a:solidFill>
                        <a:effectLst/>
                        <a:latin typeface="+mn-lt"/>
                        <a:ea typeface="+mn-ea"/>
                        <a:cs typeface="+mn-cs"/>
                      </a:endParaRPr>
                    </a:p>
                  </a:txBody>
                  <a:tcPr marL="68580" marR="68580" marT="0" marB="0"/>
                </a:tc>
                <a:tc>
                  <a:txBody>
                    <a:bodyPr/>
                    <a:lstStyle/>
                    <a:p>
                      <a:pPr marL="0" marR="0" indent="0" algn="just" defTabSz="913410" rtl="0" eaLnBrk="1" fontAlgn="auto" latinLnBrk="0" hangingPunct="1">
                        <a:lnSpc>
                          <a:spcPct val="100000"/>
                        </a:lnSpc>
                        <a:spcBef>
                          <a:spcPts val="0"/>
                        </a:spcBef>
                        <a:spcAft>
                          <a:spcPts val="0"/>
                        </a:spcAft>
                        <a:buClrTx/>
                        <a:buSzTx/>
                        <a:buFontTx/>
                        <a:buNone/>
                        <a:tabLst/>
                        <a:defRPr/>
                      </a:pPr>
                      <a:r>
                        <a:rPr lang="zh-CN" altLang="zh-CN" sz="1600" kern="100" dirty="0" smtClean="0">
                          <a:effectLst/>
                        </a:rPr>
                        <a:t>硬盘：</a:t>
                      </a:r>
                      <a:r>
                        <a:rPr lang="en-US" altLang="zh-CN" sz="1600" kern="100" dirty="0" smtClean="0">
                          <a:effectLst/>
                        </a:rPr>
                        <a:t>6T</a:t>
                      </a:r>
                      <a:endParaRPr lang="zh-CN" altLang="zh-CN" sz="1600" kern="100" dirty="0" smtClean="0">
                        <a:effectLst/>
                        <a:latin typeface="Calibri"/>
                        <a:ea typeface="宋体"/>
                        <a:cs typeface="Times New Roman"/>
                      </a:endParaRPr>
                    </a:p>
                    <a:p>
                      <a:pPr algn="just">
                        <a:spcAft>
                          <a:spcPts val="0"/>
                        </a:spcAft>
                      </a:pPr>
                      <a:endParaRPr lang="zh-CN" altLang="zh-CN" sz="1600" kern="100" dirty="0">
                        <a:effectLst/>
                        <a:latin typeface="Calibri"/>
                        <a:ea typeface="宋体"/>
                        <a:cs typeface="Times New Roman"/>
                      </a:endParaRPr>
                    </a:p>
                  </a:txBody>
                  <a:tcPr marL="68580" marR="68580" marT="0" marB="0"/>
                </a:tc>
                <a:tc>
                  <a:txBody>
                    <a:bodyPr/>
                    <a:lstStyle/>
                    <a:p>
                      <a:pPr algn="just">
                        <a:spcAft>
                          <a:spcPts val="0"/>
                        </a:spcAft>
                      </a:pPr>
                      <a:endParaRPr lang="zh-CN" sz="1600" kern="1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2767006042"/>
      </p:ext>
    </p:extLst>
  </p:cSld>
  <p:clrMapOvr>
    <a:masterClrMapping/>
  </p:clrMapOvr>
  <p:timing>
    <p:tnLst>
      <p:par>
        <p:cTn id="1" dur="indefinite" restart="never" nodeType="tmRoot"/>
      </p:par>
    </p:tnLst>
  </p:timing>
</p:sld>
</file>

<file path=ppt/theme/theme1.xml><?xml version="1.0" encoding="utf-8"?>
<a:theme xmlns:a="http://schemas.openxmlformats.org/drawingml/2006/main" name="LOGO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PT-perachina_2009">
      <a:majorFont>
        <a:latin typeface="Arial"/>
        <a:ea typeface="黑体"/>
        <a:cs typeface=""/>
      </a:majorFont>
      <a:minorFont>
        <a:latin typeface="Arial"/>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黑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黑体" pitchFamily="2" charset="-122"/>
          </a:defRPr>
        </a:defPPr>
      </a:lstStyle>
    </a:lnDef>
  </a:objectDefaults>
  <a:extraClrSchemeLst>
    <a:extraClrScheme>
      <a:clrScheme name="PPT-perachina_2009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PT-perachina_2009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PT-perachina_2009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PT-perachina_2009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PT-perachina_2009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PT-perachina_2009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PT-perachina_2009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PT-perachina_2009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PT-perachina_2009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PT-perachina_2009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PT-perachina_2009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PT-perachina_2009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7872</TotalTime>
  <Words>3489</Words>
  <Application>Microsoft Office PowerPoint</Application>
  <PresentationFormat>全屏显示(4:3)</PresentationFormat>
  <Paragraphs>1080</Paragraphs>
  <Slides>37</Slides>
  <Notes>16</Notes>
  <HiddenSlides>0</HiddenSlides>
  <MMClips>0</MMClips>
  <ScaleCrop>false</ScaleCrop>
  <HeadingPairs>
    <vt:vector size="6" baseType="variant">
      <vt:variant>
        <vt:lpstr>主题</vt:lpstr>
      </vt:variant>
      <vt:variant>
        <vt:i4>1</vt:i4>
      </vt:variant>
      <vt:variant>
        <vt:lpstr>嵌入 OLE 服务器</vt:lpstr>
      </vt:variant>
      <vt:variant>
        <vt:i4>2</vt:i4>
      </vt:variant>
      <vt:variant>
        <vt:lpstr>幻灯片标题</vt:lpstr>
      </vt:variant>
      <vt:variant>
        <vt:i4>37</vt:i4>
      </vt:variant>
    </vt:vector>
  </HeadingPairs>
  <TitlesOfParts>
    <vt:vector size="40" baseType="lpstr">
      <vt:lpstr>LOGO方案</vt:lpstr>
      <vt:lpstr>Microsoft Office Visio 绘图</vt:lpstr>
      <vt:lpstr>Visio</vt:lpstr>
      <vt:lpstr>13.1物理部署架构改进</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架构改造目标与范围</vt:lpstr>
      <vt:lpstr>架构改造目标与范围</vt:lpstr>
      <vt:lpstr>架构改造目标与范围</vt:lpstr>
      <vt:lpstr>日志安全改造策略</vt:lpstr>
      <vt:lpstr>日志安全改造策略</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EE体系结构</dc:title>
  <dc:creator>于淼</dc:creator>
  <cp:lastModifiedBy>蒋平</cp:lastModifiedBy>
  <cp:revision>1158</cp:revision>
  <dcterms:created xsi:type="dcterms:W3CDTF">2012-07-26T02:39:03Z</dcterms:created>
  <dcterms:modified xsi:type="dcterms:W3CDTF">2014-04-25T11:01:50Z</dcterms:modified>
</cp:coreProperties>
</file>

<file path=docProps/thumbnail.jpeg>
</file>